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37"/>
  </p:notesMasterIdLst>
  <p:sldIdLst>
    <p:sldId id="256" r:id="rId2"/>
    <p:sldId id="407" r:id="rId3"/>
    <p:sldId id="696" r:id="rId4"/>
    <p:sldId id="702" r:id="rId5"/>
    <p:sldId id="657" r:id="rId6"/>
    <p:sldId id="707" r:id="rId7"/>
    <p:sldId id="718" r:id="rId8"/>
    <p:sldId id="678" r:id="rId9"/>
    <p:sldId id="679" r:id="rId10"/>
    <p:sldId id="708" r:id="rId11"/>
    <p:sldId id="699" r:id="rId12"/>
    <p:sldId id="700" r:id="rId13"/>
    <p:sldId id="663" r:id="rId14"/>
    <p:sldId id="664" r:id="rId15"/>
    <p:sldId id="710" r:id="rId16"/>
    <p:sldId id="712" r:id="rId17"/>
    <p:sldId id="711" r:id="rId18"/>
    <p:sldId id="717" r:id="rId19"/>
    <p:sldId id="713" r:id="rId20"/>
    <p:sldId id="714" r:id="rId21"/>
    <p:sldId id="701" r:id="rId22"/>
    <p:sldId id="267" r:id="rId23"/>
    <p:sldId id="695" r:id="rId24"/>
    <p:sldId id="262" r:id="rId25"/>
    <p:sldId id="655" r:id="rId26"/>
    <p:sldId id="690" r:id="rId27"/>
    <p:sldId id="277" r:id="rId28"/>
    <p:sldId id="303" r:id="rId29"/>
    <p:sldId id="706" r:id="rId30"/>
    <p:sldId id="703" r:id="rId31"/>
    <p:sldId id="667" r:id="rId32"/>
    <p:sldId id="673" r:id="rId33"/>
    <p:sldId id="694" r:id="rId34"/>
    <p:sldId id="653" r:id="rId35"/>
    <p:sldId id="715" r:id="rId36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>
      <p:cViewPr varScale="1">
        <p:scale>
          <a:sx n="116" d="100"/>
          <a:sy n="116" d="100"/>
        </p:scale>
        <p:origin x="810" y="72"/>
      </p:cViewPr>
      <p:guideLst>
        <p:guide orient="horz" pos="2573"/>
        <p:guide pos="7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brc-nas\amt\member%20folders\Sibo%20Lin\Computation\PNPCr_arene\PNPCr_arene_GoodVibes_Solv_Oct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brc-nas\amt\member%20folders\Sibo%20Lin\Computation\PNPCr_arene\PNPCr_arene_GoodVibes_Solv_Oct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brc-nas\amt\projects\CHEM\AOT\manuscripts\KFUPM_TriptycenePNP\4_CompiledVburResults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\\brc-nas\amt\projects\CHEM\AOT\manuscripts\KFUPM_TriptycenePNP\4_CompiledVbur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ash"/>
            <c:size val="1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5"/>
              <c:layout>
                <c:manualLayout>
                  <c:x val="-2.8163871949974054E-2"/>
                  <c:y val="-4.3325905764449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7D-4CA4-B274-2BE2E74A1C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plot!$B$2:$B$15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9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</c:numCache>
            </c:numRef>
          </c:xVal>
          <c:yVal>
            <c:numRef>
              <c:f>plot!$C$2:$C$15</c:f>
              <c:numCache>
                <c:formatCode>0.0</c:formatCode>
                <c:ptCount val="14"/>
                <c:pt idx="0">
                  <c:v>0</c:v>
                </c:pt>
                <c:pt idx="1">
                  <c:v>16.950837874458102</c:v>
                </c:pt>
                <c:pt idx="2">
                  <c:v>16.100000000000001</c:v>
                </c:pt>
                <c:pt idx="3">
                  <c:v>10.798796246590143</c:v>
                </c:pt>
                <c:pt idx="4">
                  <c:v>16.311571694810212</c:v>
                </c:pt>
                <c:pt idx="5">
                  <c:v>-0.13131572983006379</c:v>
                </c:pt>
                <c:pt idx="6">
                  <c:v>6.0810333964395369</c:v>
                </c:pt>
                <c:pt idx="7">
                  <c:v>-4.1798430108188711</c:v>
                </c:pt>
                <c:pt idx="8">
                  <c:v>0.64659791856698234</c:v>
                </c:pt>
                <c:pt idx="9">
                  <c:v>3.0979440067268627</c:v>
                </c:pt>
                <c:pt idx="10">
                  <c:v>-10.222484260283267</c:v>
                </c:pt>
                <c:pt idx="11">
                  <c:v>-5.1465407461397206</c:v>
                </c:pt>
                <c:pt idx="12">
                  <c:v>-14.362646583875076</c:v>
                </c:pt>
                <c:pt idx="13">
                  <c:v>2.3499349683387294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27-47A5-AE74-1BFA1EFC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3689056"/>
        <c:axId val="636898048"/>
      </c:scatterChart>
      <c:valAx>
        <c:axId val="63368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6898048"/>
        <c:crossesAt val="0"/>
        <c:crossBetween val="midCat"/>
      </c:valAx>
      <c:valAx>
        <c:axId val="63689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ΔG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68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ash"/>
            <c:size val="1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plot!$B$2:$B$15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9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</c:numCache>
            </c:numRef>
          </c:xVal>
          <c:yVal>
            <c:numRef>
              <c:f>plot!$C$2:$C$15</c:f>
              <c:numCache>
                <c:formatCode>0.0</c:formatCode>
                <c:ptCount val="14"/>
                <c:pt idx="0">
                  <c:v>0</c:v>
                </c:pt>
                <c:pt idx="1">
                  <c:v>16.950837874458102</c:v>
                </c:pt>
                <c:pt idx="2">
                  <c:v>16.100000000000001</c:v>
                </c:pt>
                <c:pt idx="3">
                  <c:v>10.798796246590143</c:v>
                </c:pt>
                <c:pt idx="4">
                  <c:v>16.311571694810212</c:v>
                </c:pt>
                <c:pt idx="5">
                  <c:v>-0.13131572983006379</c:v>
                </c:pt>
                <c:pt idx="6">
                  <c:v>6.0810333964395369</c:v>
                </c:pt>
                <c:pt idx="7">
                  <c:v>-4.1798430108188711</c:v>
                </c:pt>
                <c:pt idx="8">
                  <c:v>0.64659791856698234</c:v>
                </c:pt>
                <c:pt idx="9">
                  <c:v>3.0979440067268627</c:v>
                </c:pt>
                <c:pt idx="10">
                  <c:v>-10.222484260283267</c:v>
                </c:pt>
                <c:pt idx="11">
                  <c:v>-5.1465407461397206</c:v>
                </c:pt>
                <c:pt idx="12">
                  <c:v>-14.362646583875076</c:v>
                </c:pt>
                <c:pt idx="13">
                  <c:v>2.3499349683387294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27-47A5-AE74-1BFA1EFC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3689056"/>
        <c:axId val="636898048"/>
      </c:scatterChart>
      <c:valAx>
        <c:axId val="63368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6898048"/>
        <c:crossesAt val="0"/>
        <c:crossBetween val="midCat"/>
      </c:valAx>
      <c:valAx>
        <c:axId val="63689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ΔG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68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selectedSubsetGraph!$M$2:$M$7</c:f>
              <c:numCache>
                <c:formatCode>General</c:formatCode>
                <c:ptCount val="6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84.4</c:v>
                </c:pt>
                <c:pt idx="4">
                  <c:v>84.9</c:v>
                </c:pt>
                <c:pt idx="5">
                  <c:v>88.9</c:v>
                </c:pt>
              </c:numCache>
            </c:numRef>
          </c:xVal>
          <c:yVal>
            <c:numRef>
              <c:f>selectedSubsetGraph!$G$2:$G$7</c:f>
              <c:numCache>
                <c:formatCode>General</c:formatCode>
                <c:ptCount val="6"/>
                <c:pt idx="0">
                  <c:v>44</c:v>
                </c:pt>
                <c:pt idx="1">
                  <c:v>26.5</c:v>
                </c:pt>
                <c:pt idx="2">
                  <c:v>37.5</c:v>
                </c:pt>
                <c:pt idx="3">
                  <c:v>298.8</c:v>
                </c:pt>
                <c:pt idx="4">
                  <c:v>324.10000000000002</c:v>
                </c:pt>
                <c:pt idx="5">
                  <c:v>272.39999999999998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13-44B0-A165-8F4F0AD17B55}"/>
            </c:ext>
          </c:extLst>
        </c:ser>
        <c:ser>
          <c:idx val="1"/>
          <c:order val="1"/>
          <c:spPr>
            <a:ln w="25400">
              <a:noFill/>
            </a:ln>
          </c:spPr>
          <c:marker>
            <c:symbol val="circle"/>
            <c:size val="7"/>
            <c:spPr>
              <a:solidFill>
                <a:srgbClr val="70AD47"/>
              </a:solidFill>
              <a:ln>
                <a:solidFill>
                  <a:srgbClr val="70AD47"/>
                </a:solidFill>
              </a:ln>
            </c:spPr>
          </c:marker>
          <c:xVal>
            <c:numRef>
              <c:f>selectedSubsetGraph!$M$8:$M$12</c:f>
              <c:numCache>
                <c:formatCode>General</c:formatCode>
                <c:ptCount val="5"/>
                <c:pt idx="0">
                  <c:v>87.5</c:v>
                </c:pt>
                <c:pt idx="1">
                  <c:v>88</c:v>
                </c:pt>
                <c:pt idx="2">
                  <c:v>89.3</c:v>
                </c:pt>
                <c:pt idx="3">
                  <c:v>89</c:v>
                </c:pt>
                <c:pt idx="4">
                  <c:v>89.2</c:v>
                </c:pt>
              </c:numCache>
            </c:numRef>
          </c:xVal>
          <c:yVal>
            <c:numRef>
              <c:f>selectedSubsetGraph!$G$8:$G$12</c:f>
              <c:numCache>
                <c:formatCode>General</c:formatCode>
                <c:ptCount val="5"/>
                <c:pt idx="0">
                  <c:v>464.4</c:v>
                </c:pt>
                <c:pt idx="1">
                  <c:v>390.7</c:v>
                </c:pt>
                <c:pt idx="2">
                  <c:v>544.6</c:v>
                </c:pt>
                <c:pt idx="3">
                  <c:v>725.3</c:v>
                </c:pt>
                <c:pt idx="4">
                  <c:v>737.5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13-44B0-A165-8F4F0AD17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860000"/>
        <c:axId val="248661504"/>
      </c:scatterChart>
      <c:valAx>
        <c:axId val="24986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%VBur(N)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661504"/>
        <c:crosses val="autoZero"/>
        <c:crossBetween val="midCat"/>
      </c:valAx>
      <c:valAx>
        <c:axId val="248661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baseline="0">
                    <a:effectLst/>
                  </a:rPr>
                  <a:t>Productivity (kg/g Cr/h)</a:t>
                </a:r>
                <a:r>
                  <a:rPr lang="en-US" sz="1200" b="0" i="0" u="none" strike="noStrike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860000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selectedSubsetGraph!$M$2:$M$7</c:f>
              <c:numCache>
                <c:formatCode>General</c:formatCode>
                <c:ptCount val="6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84.4</c:v>
                </c:pt>
                <c:pt idx="4">
                  <c:v>84.9</c:v>
                </c:pt>
                <c:pt idx="5">
                  <c:v>88.9</c:v>
                </c:pt>
              </c:numCache>
            </c:numRef>
          </c:xVal>
          <c:yVal>
            <c:numRef>
              <c:f>selectedSubsetGraph!$I$2:$I$7</c:f>
              <c:numCache>
                <c:formatCode>General</c:formatCode>
                <c:ptCount val="6"/>
                <c:pt idx="0">
                  <c:v>40</c:v>
                </c:pt>
                <c:pt idx="1">
                  <c:v>9</c:v>
                </c:pt>
                <c:pt idx="2">
                  <c:v>8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1AD-4224-9D04-CBD369C9A05A}"/>
            </c:ext>
          </c:extLst>
        </c:ser>
        <c:ser>
          <c:idx val="1"/>
          <c:order val="1"/>
          <c:spPr>
            <a:ln w="19050">
              <a:noFill/>
            </a:ln>
          </c:spPr>
          <c:marker>
            <c:symbol val="circle"/>
            <c:size val="7"/>
            <c:spPr>
              <a:solidFill>
                <a:srgbClr val="70AD47"/>
              </a:solidFill>
              <a:ln>
                <a:solidFill>
                  <a:srgbClr val="70AD47"/>
                </a:solidFill>
              </a:ln>
            </c:spPr>
          </c:marker>
          <c:xVal>
            <c:numRef>
              <c:f>selectedSubsetGraph!$M$8:$M$12</c:f>
              <c:numCache>
                <c:formatCode>General</c:formatCode>
                <c:ptCount val="5"/>
                <c:pt idx="0">
                  <c:v>87.5</c:v>
                </c:pt>
                <c:pt idx="1">
                  <c:v>88</c:v>
                </c:pt>
                <c:pt idx="2">
                  <c:v>89.3</c:v>
                </c:pt>
                <c:pt idx="3">
                  <c:v>89</c:v>
                </c:pt>
                <c:pt idx="4">
                  <c:v>89.2</c:v>
                </c:pt>
              </c:numCache>
            </c:numRef>
          </c:xVal>
          <c:yVal>
            <c:numRef>
              <c:f>selectedSubsetGraph!$I$8:$I$12</c:f>
              <c:numCache>
                <c:formatCode>General</c:formatCode>
                <c:ptCount val="5"/>
                <c:pt idx="0">
                  <c:v>1.8</c:v>
                </c:pt>
                <c:pt idx="1">
                  <c:v>1.3</c:v>
                </c:pt>
                <c:pt idx="2">
                  <c:v>2</c:v>
                </c:pt>
                <c:pt idx="3">
                  <c:v>0.9</c:v>
                </c:pt>
                <c:pt idx="4">
                  <c:v>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AD-4224-9D04-CBD369C9A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860000"/>
        <c:axId val="248661504"/>
      </c:scatterChart>
      <c:valAx>
        <c:axId val="24986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%VBur(N)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661504"/>
        <c:crosses val="autoZero"/>
        <c:crossBetween val="midCat"/>
      </c:valAx>
      <c:valAx>
        <c:axId val="248661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baseline="0">
                    <a:effectLst/>
                  </a:rPr>
                  <a:t>PE wt%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860000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81A16-C9C6-4952-B80A-2F6E71F4CDB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31D32-CD5D-40D4-AC50-D3ABCB7C4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04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35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64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7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61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Geometries optimized by Mohamed with DMol3 as cationic, quartet spin </a:t>
            </a:r>
            <a:r>
              <a:rPr lang="en-US" dirty="0" err="1"/>
              <a:t>chromacycloheptane</a:t>
            </a:r>
            <a:r>
              <a:rPr lang="en-US" dirty="0"/>
              <a:t> species</a:t>
            </a:r>
          </a:p>
          <a:p>
            <a:r>
              <a:rPr lang="en-US" dirty="0"/>
              <a:t>Buried volumes calculated by Sibo with </a:t>
            </a:r>
            <a:r>
              <a:rPr lang="en-US" dirty="0" err="1"/>
              <a:t>SambVca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Experimental data from 2 Sasol papers:</a:t>
            </a:r>
          </a:p>
          <a:p>
            <a:pPr marL="228600" indent="-228600">
              <a:buAutoNum type="arabicParenR"/>
            </a:pPr>
            <a:r>
              <a:rPr lang="en-US" dirty="0"/>
              <a:t>Kuhlmann et al, J. </a:t>
            </a:r>
            <a:r>
              <a:rPr lang="en-US" dirty="0" err="1"/>
              <a:t>Catal</a:t>
            </a:r>
            <a:r>
              <a:rPr lang="en-US" dirty="0"/>
              <a:t>. 2007, 245, 279-284</a:t>
            </a:r>
          </a:p>
          <a:p>
            <a:pPr marL="228600" indent="-228600">
              <a:buAutoNum type="arabicParenR"/>
            </a:pPr>
            <a:r>
              <a:rPr lang="en-US" dirty="0" err="1"/>
              <a:t>Blann</a:t>
            </a:r>
            <a:r>
              <a:rPr lang="en-US" dirty="0"/>
              <a:t> et al, Chem </a:t>
            </a:r>
            <a:r>
              <a:rPr lang="en-US" dirty="0" err="1"/>
              <a:t>Commun</a:t>
            </a:r>
            <a:r>
              <a:rPr lang="en-US" dirty="0"/>
              <a:t> 2005, 620-621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trends are much weaker with KFUPM’s experimental data in </a:t>
            </a:r>
            <a:r>
              <a:rPr lang="en-US" dirty="0" err="1"/>
              <a:t>PhCl</a:t>
            </a:r>
            <a:r>
              <a:rPr lang="en-US" dirty="0"/>
              <a:t>, other mechanisms</a:t>
            </a:r>
            <a:r>
              <a:rPr lang="en-US"/>
              <a:t>/trends </a:t>
            </a:r>
            <a:r>
              <a:rPr lang="en-US" dirty="0"/>
              <a:t>may be operative in different solvents.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17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1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2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Benchmark References) 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Bollman et al,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126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14712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(in toluene and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CyH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Catal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249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244. (in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MeCy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9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graphics to describe challenges: increase activity, increase 1-octene selectivity, decrease PE selectivity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5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2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4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9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84609-DE06-C39D-6125-78BF418E01FA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0946C-7F45-BD70-5D96-20D7FB3D3D91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rgbClr val="535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5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57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31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4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4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ED365-7A9C-80EF-F815-B18CD828ADB8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99CD2-F3FB-F2DF-BC51-0C87C5537D18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FB076-2764-FF08-FA68-88676532B8DF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DE76C-DBA5-630F-A667-51248E2F1052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713F-215F-5409-786E-8B4009400448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76689-FC9E-3A5A-6733-C0007F3449F7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  <p:sldLayoutId id="2147484120" r:id="rId23"/>
    <p:sldLayoutId id="2147484121" r:id="rId24"/>
    <p:sldLayoutId id="2147484123" r:id="rId25"/>
    <p:sldLayoutId id="2147484124" r:id="rId26"/>
    <p:sldLayoutId id="2147484125" r:id="rId27"/>
  </p:sldLayoutIdLst>
  <p:hf sldNum="0"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36.bin"/><Relationship Id="rId3" Type="http://schemas.openxmlformats.org/officeDocument/2006/relationships/slideLayout" Target="../slideLayouts/slideLayout25.xml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61.emf"/><Relationship Id="rId2" Type="http://schemas.openxmlformats.org/officeDocument/2006/relationships/tags" Target="../tags/tag4.xml"/><Relationship Id="rId16" Type="http://schemas.openxmlformats.org/officeDocument/2006/relationships/image" Target="../media/image63.emf"/><Relationship Id="rId1" Type="http://schemas.openxmlformats.org/officeDocument/2006/relationships/tags" Target="../tags/tag3.x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9.jpeg"/><Relationship Id="rId14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38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4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34" Type="http://schemas.openxmlformats.org/officeDocument/2006/relationships/image" Target="../media/image63.emf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0.bin"/><Relationship Id="rId33" Type="http://schemas.openxmlformats.org/officeDocument/2006/relationships/oleObject" Target="../embeddings/oleObject37.bin"/><Relationship Id="rId2" Type="http://schemas.openxmlformats.org/officeDocument/2006/relationships/chart" Target="../charts/chart1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29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77.emf"/><Relationship Id="rId32" Type="http://schemas.openxmlformats.org/officeDocument/2006/relationships/image" Target="../media/image81.e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28" Type="http://schemas.openxmlformats.org/officeDocument/2006/relationships/image" Target="../media/image79.emf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47.bin"/><Relationship Id="rId31" Type="http://schemas.openxmlformats.org/officeDocument/2006/relationships/oleObject" Target="../embeddings/oleObject53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51.bin"/><Relationship Id="rId30" Type="http://schemas.openxmlformats.org/officeDocument/2006/relationships/image" Target="../media/image80.emf"/><Relationship Id="rId8" Type="http://schemas.openxmlformats.org/officeDocument/2006/relationships/image" Target="../media/image69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emf"/><Relationship Id="rId18" Type="http://schemas.openxmlformats.org/officeDocument/2006/relationships/oleObject" Target="../embeddings/oleObject61.bin"/><Relationship Id="rId26" Type="http://schemas.openxmlformats.org/officeDocument/2006/relationships/oleObject" Target="../embeddings/oleObject65.bin"/><Relationship Id="rId3" Type="http://schemas.openxmlformats.org/officeDocument/2006/relationships/chart" Target="../charts/chart2.xml"/><Relationship Id="rId21" Type="http://schemas.openxmlformats.org/officeDocument/2006/relationships/image" Target="../media/image75.emf"/><Relationship Id="rId34" Type="http://schemas.openxmlformats.org/officeDocument/2006/relationships/oleObject" Target="../embeddings/oleObject37.bin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73.emf"/><Relationship Id="rId25" Type="http://schemas.openxmlformats.org/officeDocument/2006/relationships/image" Target="../media/image77.emf"/><Relationship Id="rId33" Type="http://schemas.openxmlformats.org/officeDocument/2006/relationships/image" Target="../media/image81.e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29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0.emf"/><Relationship Id="rId24" Type="http://schemas.openxmlformats.org/officeDocument/2006/relationships/oleObject" Target="../embeddings/oleObject64.bin"/><Relationship Id="rId32" Type="http://schemas.openxmlformats.org/officeDocument/2006/relationships/oleObject" Target="../embeddings/oleObject68.bin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23" Type="http://schemas.openxmlformats.org/officeDocument/2006/relationships/image" Target="../media/image76.emf"/><Relationship Id="rId28" Type="http://schemas.openxmlformats.org/officeDocument/2006/relationships/oleObject" Target="../embeddings/oleObject66.bin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74.emf"/><Relationship Id="rId31" Type="http://schemas.openxmlformats.org/officeDocument/2006/relationships/image" Target="../media/image80.e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59.bin"/><Relationship Id="rId22" Type="http://schemas.openxmlformats.org/officeDocument/2006/relationships/oleObject" Target="../embeddings/oleObject63.bin"/><Relationship Id="rId27" Type="http://schemas.openxmlformats.org/officeDocument/2006/relationships/image" Target="../media/image78.emf"/><Relationship Id="rId30" Type="http://schemas.openxmlformats.org/officeDocument/2006/relationships/oleObject" Target="../embeddings/oleObject67.bin"/><Relationship Id="rId35" Type="http://schemas.openxmlformats.org/officeDocument/2006/relationships/image" Target="../media/image63.emf"/><Relationship Id="rId8" Type="http://schemas.openxmlformats.org/officeDocument/2006/relationships/oleObject" Target="../embeddings/oleObject5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84.png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8.emf"/><Relationship Id="rId5" Type="http://schemas.openxmlformats.org/officeDocument/2006/relationships/image" Target="../media/image85.e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8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102.emf"/><Relationship Id="rId3" Type="http://schemas.openxmlformats.org/officeDocument/2006/relationships/image" Target="../media/image54.emf"/><Relationship Id="rId7" Type="http://schemas.openxmlformats.org/officeDocument/2006/relationships/image" Target="../media/image99.svg"/><Relationship Id="rId12" Type="http://schemas.openxmlformats.org/officeDocument/2006/relationships/oleObject" Target="../embeddings/oleObject83.bin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1.emf"/><Relationship Id="rId5" Type="http://schemas.openxmlformats.org/officeDocument/2006/relationships/image" Target="../media/image97.e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00.emf"/><Relationship Id="rId14" Type="http://schemas.openxmlformats.org/officeDocument/2006/relationships/image" Target="../media/image10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8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08.emf"/><Relationship Id="rId18" Type="http://schemas.openxmlformats.org/officeDocument/2006/relationships/image" Target="../media/image111.png"/><Relationship Id="rId3" Type="http://schemas.openxmlformats.org/officeDocument/2006/relationships/slideLayout" Target="../slideLayouts/slideLayout23.xml"/><Relationship Id="rId21" Type="http://schemas.openxmlformats.org/officeDocument/2006/relationships/oleObject" Target="../embeddings/oleObject93.bin"/><Relationship Id="rId7" Type="http://schemas.openxmlformats.org/officeDocument/2006/relationships/image" Target="../media/image53.gif"/><Relationship Id="rId12" Type="http://schemas.openxmlformats.org/officeDocument/2006/relationships/oleObject" Target="../embeddings/oleObject89.bin"/><Relationship Id="rId17" Type="http://schemas.openxmlformats.org/officeDocument/2006/relationships/image" Target="../media/image110.emf"/><Relationship Id="rId2" Type="http://schemas.openxmlformats.org/officeDocument/2006/relationships/tags" Target="../tags/tag6.xml"/><Relationship Id="rId16" Type="http://schemas.openxmlformats.org/officeDocument/2006/relationships/oleObject" Target="../embeddings/oleObject91.bin"/><Relationship Id="rId20" Type="http://schemas.openxmlformats.org/officeDocument/2006/relationships/image" Target="../media/image112.emf"/><Relationship Id="rId1" Type="http://schemas.openxmlformats.org/officeDocument/2006/relationships/tags" Target="../tags/tag5.xml"/><Relationship Id="rId6" Type="http://schemas.openxmlformats.org/officeDocument/2006/relationships/image" Target="../media/image47.emf"/><Relationship Id="rId11" Type="http://schemas.openxmlformats.org/officeDocument/2006/relationships/image" Target="../media/image107.emf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09.emf"/><Relationship Id="rId10" Type="http://schemas.openxmlformats.org/officeDocument/2006/relationships/oleObject" Target="../embeddings/oleObject88.bin"/><Relationship Id="rId19" Type="http://schemas.openxmlformats.org/officeDocument/2006/relationships/oleObject" Target="../embeddings/oleObject92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06.emf"/><Relationship Id="rId14" Type="http://schemas.openxmlformats.org/officeDocument/2006/relationships/oleObject" Target="../embeddings/oleObject90.bin"/><Relationship Id="rId22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16.emf"/><Relationship Id="rId18" Type="http://schemas.openxmlformats.org/officeDocument/2006/relationships/oleObject" Target="../embeddings/oleObject100.bin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14.png"/><Relationship Id="rId12" Type="http://schemas.openxmlformats.org/officeDocument/2006/relationships/oleObject" Target="../embeddings/oleObject97.bin"/><Relationship Id="rId17" Type="http://schemas.openxmlformats.org/officeDocument/2006/relationships/image" Target="../media/image118.emf"/><Relationship Id="rId2" Type="http://schemas.openxmlformats.org/officeDocument/2006/relationships/tags" Target="../tags/tag8.xml"/><Relationship Id="rId16" Type="http://schemas.openxmlformats.org/officeDocument/2006/relationships/oleObject" Target="../embeddings/oleObject99.bin"/><Relationship Id="rId1" Type="http://schemas.openxmlformats.org/officeDocument/2006/relationships/tags" Target="../tags/tag7.xml"/><Relationship Id="rId6" Type="http://schemas.openxmlformats.org/officeDocument/2006/relationships/image" Target="../media/image113.emf"/><Relationship Id="rId11" Type="http://schemas.openxmlformats.org/officeDocument/2006/relationships/image" Target="../media/image115.emf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17.emf"/><Relationship Id="rId10" Type="http://schemas.openxmlformats.org/officeDocument/2006/relationships/oleObject" Target="../embeddings/oleObject96.bin"/><Relationship Id="rId19" Type="http://schemas.openxmlformats.org/officeDocument/2006/relationships/image" Target="../media/image63.emf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7.emf"/><Relationship Id="rId14" Type="http://schemas.openxmlformats.org/officeDocument/2006/relationships/oleObject" Target="../embeddings/oleObject9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7.bin"/><Relationship Id="rId4" Type="http://schemas.openxmlformats.org/officeDocument/2006/relationships/hyperlink" Target="https://github.com/sibo/xtbdft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41.emf"/><Relationship Id="rId3" Type="http://schemas.openxmlformats.org/officeDocument/2006/relationships/image" Target="../media/image39.png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19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40.emf"/><Relationship Id="rId5" Type="http://schemas.openxmlformats.org/officeDocument/2006/relationships/image" Target="../media/image14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9.emf"/><Relationship Id="rId17" Type="http://schemas.openxmlformats.org/officeDocument/2006/relationships/image" Target="../media/image23.jpeg"/><Relationship Id="rId2" Type="http://schemas.openxmlformats.org/officeDocument/2006/relationships/oleObject" Target="../embeddings/oleObject3.bin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15" Type="http://schemas.openxmlformats.org/officeDocument/2006/relationships/image" Target="../media/image21.jpeg"/><Relationship Id="rId10" Type="http://schemas.openxmlformats.org/officeDocument/2006/relationships/image" Target="../media/image18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oleObject" Target="../embeddings/oleObject109.bin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2.e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124.emf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12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2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7.emf"/><Relationship Id="rId11" Type="http://schemas.openxmlformats.org/officeDocument/2006/relationships/image" Target="../media/image106.emf"/><Relationship Id="rId5" Type="http://schemas.openxmlformats.org/officeDocument/2006/relationships/oleObject" Target="../embeddings/oleObject110.bin"/><Relationship Id="rId10" Type="http://schemas.openxmlformats.org/officeDocument/2006/relationships/oleObject" Target="../embeddings/oleObject111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3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130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53.gif"/><Relationship Id="rId12" Type="http://schemas.openxmlformats.org/officeDocument/2006/relationships/image" Target="../media/image129.emf"/><Relationship Id="rId17" Type="http://schemas.openxmlformats.org/officeDocument/2006/relationships/chart" Target="../charts/chart4.xml"/><Relationship Id="rId2" Type="http://schemas.openxmlformats.org/officeDocument/2006/relationships/tags" Target="../tags/tag12.xml"/><Relationship Id="rId16" Type="http://schemas.openxmlformats.org/officeDocument/2006/relationships/chart" Target="../charts/chart3.xml"/><Relationship Id="rId1" Type="http://schemas.openxmlformats.org/officeDocument/2006/relationships/tags" Target="../tags/tag11.x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2.bin"/><Relationship Id="rId15" Type="http://schemas.openxmlformats.org/officeDocument/2006/relationships/image" Target="../media/image131.emf"/><Relationship Id="rId10" Type="http://schemas.openxmlformats.org/officeDocument/2006/relationships/image" Target="../media/image12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06.emf"/><Relationship Id="rId14" Type="http://schemas.openxmlformats.org/officeDocument/2006/relationships/oleObject" Target="../embeddings/oleObject11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47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14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5.png"/><Relationship Id="rId4" Type="http://schemas.openxmlformats.org/officeDocument/2006/relationships/image" Target="../media/image31.emf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25.bin"/><Relationship Id="rId18" Type="http://schemas.openxmlformats.org/officeDocument/2006/relationships/oleObject" Target="../embeddings/oleObject29.bin"/><Relationship Id="rId3" Type="http://schemas.openxmlformats.org/officeDocument/2006/relationships/slideLayout" Target="../slideLayouts/slideLayout6.xml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28.bin"/><Relationship Id="rId2" Type="http://schemas.openxmlformats.org/officeDocument/2006/relationships/tags" Target="../tags/tag2.xml"/><Relationship Id="rId16" Type="http://schemas.openxmlformats.org/officeDocument/2006/relationships/image" Target="../media/image51.emf"/><Relationship Id="rId20" Type="http://schemas.openxmlformats.org/officeDocument/2006/relationships/image" Target="../media/image53.gif"/><Relationship Id="rId1" Type="http://schemas.openxmlformats.org/officeDocument/2006/relationships/tags" Target="../tags/tag1.x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55.e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10" Type="http://schemas.openxmlformats.org/officeDocument/2006/relationships/image" Target="../media/image49.emf"/><Relationship Id="rId19" Type="http://schemas.openxmlformats.org/officeDocument/2006/relationships/image" Target="../media/image52.e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23.bin"/><Relationship Id="rId14" Type="http://schemas.openxmlformats.org/officeDocument/2006/relationships/oleObject" Target="../embeddings/oleObject26.bin"/><Relationship Id="rId2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EF13-B433-9B2A-7690-46AE549EC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Rational Design of Molecular Catalysts for Selective Ethylene Tetramerization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7221-AF42-2B7D-91CF-2FAC27A9A779}"/>
              </a:ext>
            </a:extLst>
          </p:cNvPr>
          <p:cNvSpPr txBox="1"/>
          <p:nvPr/>
        </p:nvSpPr>
        <p:spPr>
          <a:xfrm>
            <a:off x="1386238" y="308366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52F3FCD-49B7-C54F-1539-6DAA5FBAA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9" y="2190344"/>
            <a:ext cx="4113212" cy="513958"/>
          </a:xfrm>
        </p:spPr>
        <p:txBody>
          <a:bodyPr/>
          <a:lstStyle/>
          <a:p>
            <a:r>
              <a:rPr lang="en-US" dirty="0"/>
              <a:t>Weekly Technical Seminar - April 20, 2023</a:t>
            </a:r>
          </a:p>
          <a:p>
            <a:r>
              <a:rPr lang="en-US" dirty="0"/>
              <a:t>Dr. Sibo Lin</a:t>
            </a:r>
          </a:p>
          <a:p>
            <a:r>
              <a:rPr lang="en-US" dirty="0"/>
              <a:t>Boston Downstream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33956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99E10-C700-B765-BE9E-FBD9BA5EC73D}"/>
              </a:ext>
            </a:extLst>
          </p:cNvPr>
          <p:cNvSpPr txBox="1"/>
          <p:nvPr/>
        </p:nvSpPr>
        <p:spPr>
          <a:xfrm>
            <a:off x="3484234" y="661434"/>
            <a:ext cx="5224794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u="sng" dirty="0"/>
              <a:t>Proposed rate equations: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1-octene formation rate = k</a:t>
            </a:r>
            <a:r>
              <a:rPr lang="en-US" sz="1400" baseline="-25000" dirty="0"/>
              <a:t>1</a:t>
            </a:r>
            <a:r>
              <a:rPr lang="en-US" sz="1400" dirty="0"/>
              <a:t> [Cr] [ethylene]</a:t>
            </a:r>
            <a:r>
              <a:rPr lang="en-US" sz="1400" baseline="30000" dirty="0"/>
              <a:t>4</a:t>
            </a:r>
          </a:p>
          <a:p>
            <a:pPr algn="l"/>
            <a:r>
              <a:rPr lang="en-US" sz="1400" dirty="0"/>
              <a:t>1-hexene formation rate = k</a:t>
            </a:r>
            <a:r>
              <a:rPr lang="en-US" sz="1400" baseline="-25000" dirty="0"/>
              <a:t>2</a:t>
            </a:r>
            <a:r>
              <a:rPr lang="en-US" sz="1400" dirty="0"/>
              <a:t> [Cr] [ethylene]</a:t>
            </a:r>
            <a:r>
              <a:rPr lang="en-US" sz="1400" baseline="30000" dirty="0"/>
              <a:t>3</a:t>
            </a:r>
          </a:p>
          <a:p>
            <a:pPr algn="l"/>
            <a:endParaRPr lang="en-US" sz="1400" baseline="30000" dirty="0"/>
          </a:p>
          <a:p>
            <a:pPr algn="l"/>
            <a:r>
              <a:rPr lang="en-US" sz="1400" dirty="0"/>
              <a:t>Increasing [ethylene] should increase 1-octene selectivity…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4DB5F-8087-A2B1-144C-9D4792DB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 Mechanism Tested By Pressure Insensitivity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A15049-40EA-DDB4-8D05-AB7488DBD9A7}"/>
              </a:ext>
            </a:extLst>
          </p:cNvPr>
          <p:cNvGrpSpPr/>
          <p:nvPr/>
        </p:nvGrpSpPr>
        <p:grpSpPr>
          <a:xfrm>
            <a:off x="4001446" y="2010235"/>
            <a:ext cx="4351831" cy="2471831"/>
            <a:chOff x="5856396" y="1744980"/>
            <a:chExt cx="4351831" cy="24718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360D25-EB7B-A59F-1A61-839006B0C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366"/>
            <a:stretch/>
          </p:blipFill>
          <p:spPr>
            <a:xfrm>
              <a:off x="5856396" y="1744980"/>
              <a:ext cx="3232643" cy="22679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EC2873-668D-CA51-5ED5-ADB0F97F2354}"/>
                </a:ext>
              </a:extLst>
            </p:cNvPr>
            <p:cNvSpPr txBox="1"/>
            <p:nvPr/>
          </p:nvSpPr>
          <p:spPr>
            <a:xfrm>
              <a:off x="6166262" y="3985979"/>
              <a:ext cx="292277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900" dirty="0"/>
                <a:t>Kuhlmann, S. et al </a:t>
              </a:r>
              <a:r>
                <a:rPr lang="en-US" sz="900" i="1" dirty="0"/>
                <a:t>Adv. Synth. </a:t>
              </a:r>
              <a:r>
                <a:rPr lang="en-US" sz="900" i="1" dirty="0" err="1"/>
                <a:t>Catal</a:t>
              </a:r>
              <a:r>
                <a:rPr lang="en-US" sz="900" i="1" dirty="0"/>
                <a:t>. </a:t>
              </a:r>
              <a:r>
                <a:rPr lang="en-US" sz="900" b="1" dirty="0"/>
                <a:t>2006</a:t>
              </a:r>
              <a:r>
                <a:rPr lang="en-US" sz="900" dirty="0"/>
                <a:t>, </a:t>
              </a:r>
              <a:r>
                <a:rPr lang="en-US" sz="900" i="1" dirty="0"/>
                <a:t>348</a:t>
              </a:r>
              <a:r>
                <a:rPr lang="en-US" sz="900" dirty="0"/>
                <a:t>, 1200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51AE6-8877-FA97-15EF-67A2C251D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169" t="3422" b="72914"/>
            <a:stretch/>
          </p:blipFill>
          <p:spPr>
            <a:xfrm>
              <a:off x="9089039" y="1833316"/>
              <a:ext cx="1119188" cy="746125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74CD42A-77D9-A09E-14B2-C5A1C0669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699301"/>
              </p:ext>
            </p:extLst>
          </p:nvPr>
        </p:nvGraphicFramePr>
        <p:xfrm>
          <a:off x="29528" y="730918"/>
          <a:ext cx="3038475" cy="387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038318" imgH="3878235" progId="ChemDraw.Document.6.0">
                  <p:embed/>
                </p:oleObj>
              </mc:Choice>
              <mc:Fallback>
                <p:oleObj name="CS ChemDraw Drawing" r:id="rId3" imgW="3038318" imgH="387823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8" y="730918"/>
                        <a:ext cx="3038475" cy="387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7EB22CC4-EA8E-D0B5-0038-C41CD305CBC3}"/>
              </a:ext>
            </a:extLst>
          </p:cNvPr>
          <p:cNvGrpSpPr/>
          <p:nvPr/>
        </p:nvGrpSpPr>
        <p:grpSpPr>
          <a:xfrm>
            <a:off x="1339357" y="2471633"/>
            <a:ext cx="3232643" cy="1431971"/>
            <a:chOff x="1339357" y="2471633"/>
            <a:chExt cx="3232643" cy="143197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B7E5E6-EEE5-E88D-434E-F80FEE7773AB}"/>
                </a:ext>
              </a:extLst>
            </p:cNvPr>
            <p:cNvSpPr/>
            <p:nvPr/>
          </p:nvSpPr>
          <p:spPr>
            <a:xfrm>
              <a:off x="1909911" y="2471633"/>
              <a:ext cx="863769" cy="11430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B2679A-9FA2-A4D1-B2B6-426FCC069736}"/>
                </a:ext>
              </a:extLst>
            </p:cNvPr>
            <p:cNvSpPr txBox="1"/>
            <p:nvPr/>
          </p:nvSpPr>
          <p:spPr>
            <a:xfrm>
              <a:off x="1339357" y="3626605"/>
              <a:ext cx="32326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200" u="sng" dirty="0">
                  <a:solidFill>
                    <a:schemeClr val="tx2"/>
                  </a:solidFill>
                </a:rPr>
                <a:t>How to find transition state geometries?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E4932F-15D8-33FB-3340-C962CE4750DB}"/>
              </a:ext>
            </a:extLst>
          </p:cNvPr>
          <p:cNvSpPr txBox="1"/>
          <p:nvPr/>
        </p:nvSpPr>
        <p:spPr>
          <a:xfrm>
            <a:off x="2141285" y="2024541"/>
            <a:ext cx="4876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000" dirty="0"/>
              <a:t>ΔΔ</a:t>
            </a:r>
            <a:r>
              <a:rPr lang="en-US" sz="1000" dirty="0"/>
              <a:t>G 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DB32F1-21DF-5E05-C5A3-18606851FD76}"/>
              </a:ext>
            </a:extLst>
          </p:cNvPr>
          <p:cNvCxnSpPr/>
          <p:nvPr/>
        </p:nvCxnSpPr>
        <p:spPr>
          <a:xfrm flipV="1">
            <a:off x="2217420" y="1844040"/>
            <a:ext cx="0" cy="591972"/>
          </a:xfrm>
          <a:prstGeom prst="straightConnector1">
            <a:avLst/>
          </a:prstGeom>
          <a:ln w="12700" cmpd="sng">
            <a:solidFill>
              <a:schemeClr val="accent6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4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70" y="205983"/>
            <a:ext cx="7629260" cy="618166"/>
          </a:xfrm>
        </p:spPr>
        <p:txBody>
          <a:bodyPr/>
          <a:lstStyle/>
          <a:p>
            <a:r>
              <a:rPr lang="en-US" dirty="0"/>
              <a:t>Mechanism: Automated Conformer Analysis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E4338BA4-96B5-45E8-AC04-A33002C45E19}"/>
              </a:ext>
            </a:extLst>
          </p:cNvPr>
          <p:cNvSpPr txBox="1">
            <a:spLocks/>
          </p:cNvSpPr>
          <p:nvPr/>
        </p:nvSpPr>
        <p:spPr>
          <a:xfrm>
            <a:off x="111313" y="1888993"/>
            <a:ext cx="6074570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>
                <a:solidFill>
                  <a:srgbClr val="53565A">
                    <a:lumMod val="50000"/>
                  </a:srgbClr>
                </a:solidFill>
                <a:latin typeface="Trebuchet MS"/>
              </a:rPr>
              <a:t>XTBDFT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D17787F-A091-43CF-8C45-C83357798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2757" y="843016"/>
          <a:ext cx="799110" cy="84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612167" imgH="650354" progId="ChemDraw.Document.6.0">
                  <p:embed/>
                </p:oleObj>
              </mc:Choice>
              <mc:Fallback>
                <p:oleObj name="CS ChemDraw Drawing" r:id="rId7" imgW="612167" imgH="650354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D17787F-A091-43CF-8C45-C83357798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2757" y="843016"/>
                        <a:ext cx="799110" cy="84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BB62244-8990-4107-9779-A84F255B5145}"/>
              </a:ext>
            </a:extLst>
          </p:cNvPr>
          <p:cNvSpPr txBox="1"/>
          <p:nvPr/>
        </p:nvSpPr>
        <p:spPr>
          <a:xfrm>
            <a:off x="4241304" y="1655116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structure and energy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6D4DB7-5F93-4F12-AD48-B38B040B66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172" y="691541"/>
            <a:ext cx="991424" cy="963575"/>
          </a:xfrm>
          <a:prstGeom prst="rect">
            <a:avLst/>
          </a:prstGeom>
        </p:spPr>
      </p:pic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C652723F-A750-4923-BFD4-5A7216E5F2B8}"/>
              </a:ext>
            </a:extLst>
          </p:cNvPr>
          <p:cNvSpPr/>
          <p:nvPr/>
        </p:nvSpPr>
        <p:spPr>
          <a:xfrm>
            <a:off x="48508" y="2206696"/>
            <a:ext cx="6217859" cy="544370"/>
          </a:xfrm>
          <a:prstGeom prst="chevron">
            <a:avLst>
              <a:gd name="adj" fmla="val 19597"/>
            </a:avLst>
          </a:prstGeom>
          <a:solidFill>
            <a:srgbClr val="53565A">
              <a:lumMod val="50000"/>
            </a:srgbClr>
          </a:solidFill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1050" kern="0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E0018698-857B-442D-933B-AB93EB826E27}"/>
              </a:ext>
            </a:extLst>
          </p:cNvPr>
          <p:cNvSpPr/>
          <p:nvPr/>
        </p:nvSpPr>
        <p:spPr>
          <a:xfrm>
            <a:off x="1533789" y="2247068"/>
            <a:ext cx="1432245" cy="463625"/>
          </a:xfrm>
          <a:prstGeom prst="chevron">
            <a:avLst>
              <a:gd name="adj" fmla="val 19597"/>
            </a:avLst>
          </a:prstGeom>
          <a:solidFill>
            <a:srgbClr val="00A3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conformer ensemble generation &amp; ranking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(CREST and 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B432F3B3-4F71-4979-8AB1-0051AF7B8CBD}"/>
              </a:ext>
            </a:extLst>
          </p:cNvPr>
          <p:cNvSpPr/>
          <p:nvPr/>
        </p:nvSpPr>
        <p:spPr>
          <a:xfrm>
            <a:off x="2914470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843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ensemble refinement (NWChem)</a:t>
            </a: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44678A64-EDAC-47F1-85EF-6E420D071729}"/>
              </a:ext>
            </a:extLst>
          </p:cNvPr>
          <p:cNvSpPr/>
          <p:nvPr/>
        </p:nvSpPr>
        <p:spPr>
          <a:xfrm>
            <a:off x="3997532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33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minimum final optimization (NWChem)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79613573-5C15-4451-A260-A803E6CEFB7A}"/>
              </a:ext>
            </a:extLst>
          </p:cNvPr>
          <p:cNvSpPr/>
          <p:nvPr/>
        </p:nvSpPr>
        <p:spPr>
          <a:xfrm>
            <a:off x="5075819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53565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quasi-harmonic frequency corrections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(Goodvibes)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44CCEC-3287-4C1E-9923-08A6BB3BF480}"/>
              </a:ext>
            </a:extLst>
          </p:cNvPr>
          <p:cNvSpPr txBox="1"/>
          <p:nvPr/>
        </p:nvSpPr>
        <p:spPr>
          <a:xfrm>
            <a:off x="2335018" y="1663999"/>
            <a:ext cx="121860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geometry</a:t>
            </a:r>
            <a:endParaRPr lang="en-US" sz="825" dirty="0">
              <a:solidFill>
                <a:srgbClr val="53565A">
                  <a:lumMod val="50000"/>
                </a:srgb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5D7034-DF27-424C-9B9E-1BEC274810E2}"/>
              </a:ext>
            </a:extLst>
          </p:cNvPr>
          <p:cNvSpPr/>
          <p:nvPr/>
        </p:nvSpPr>
        <p:spPr>
          <a:xfrm rot="5400000" flipV="1">
            <a:off x="1997499" y="180840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7D4A96C-B768-4C55-89C0-AB2552879352}"/>
              </a:ext>
            </a:extLst>
          </p:cNvPr>
          <p:cNvSpPr/>
          <p:nvPr/>
        </p:nvSpPr>
        <p:spPr>
          <a:xfrm rot="16200000">
            <a:off x="5405331" y="1812782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D4DF8DF-9D5D-4B87-A78B-369B061E2916}"/>
              </a:ext>
            </a:extLst>
          </p:cNvPr>
          <p:cNvSpPr/>
          <p:nvPr/>
        </p:nvSpPr>
        <p:spPr>
          <a:xfrm>
            <a:off x="1627180" y="584847"/>
            <a:ext cx="4558703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10ED0591-2BC8-4142-BB01-03D0E6350164}"/>
              </a:ext>
            </a:extLst>
          </p:cNvPr>
          <p:cNvSpPr txBox="1">
            <a:spLocks/>
          </p:cNvSpPr>
          <p:nvPr/>
        </p:nvSpPr>
        <p:spPr>
          <a:xfrm>
            <a:off x="3288216" y="554747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autoConf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4AAAE55-235A-43B6-912F-B1D8BEA2D056}"/>
              </a:ext>
            </a:extLst>
          </p:cNvPr>
          <p:cNvSpPr/>
          <p:nvPr/>
        </p:nvSpPr>
        <p:spPr>
          <a:xfrm rot="16200000">
            <a:off x="598991" y="287113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43250-52D0-4364-ACBE-25A7DA9BA460}"/>
              </a:ext>
            </a:extLst>
          </p:cNvPr>
          <p:cNvSpPr txBox="1"/>
          <p:nvPr/>
        </p:nvSpPr>
        <p:spPr>
          <a:xfrm>
            <a:off x="1341357" y="2843358"/>
            <a:ext cx="1322798" cy="450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reactant geometry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specify reaction coordinate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1ADFBC4-20CD-447F-920B-D17D7BB6CF67}"/>
              </a:ext>
            </a:extLst>
          </p:cNvPr>
          <p:cNvSpPr/>
          <p:nvPr/>
        </p:nvSpPr>
        <p:spPr>
          <a:xfrm rot="5400000" flipV="1">
            <a:off x="5403885" y="286507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81FA11B-08B8-4334-9FB3-63D50D2C1960}"/>
              </a:ext>
            </a:extLst>
          </p:cNvPr>
          <p:cNvSpPr/>
          <p:nvPr/>
        </p:nvSpPr>
        <p:spPr>
          <a:xfrm>
            <a:off x="111312" y="2247068"/>
            <a:ext cx="1480184" cy="463625"/>
          </a:xfrm>
          <a:prstGeom prst="chevron">
            <a:avLst>
              <a:gd name="adj" fmla="val 19597"/>
            </a:avLst>
          </a:prstGeom>
          <a:solidFill>
            <a:srgbClr val="84BD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single-ended reaction coordinate scan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02DF3CE-DDAA-45D8-AE9D-C3E0725CE243}"/>
              </a:ext>
            </a:extLst>
          </p:cNvPr>
          <p:cNvSpPr/>
          <p:nvPr/>
        </p:nvSpPr>
        <p:spPr>
          <a:xfrm>
            <a:off x="48508" y="2839161"/>
            <a:ext cx="6217859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CA61D3-C016-4C3F-9A93-CCF932C9ACBE}"/>
              </a:ext>
            </a:extLst>
          </p:cNvPr>
          <p:cNvSpPr txBox="1"/>
          <p:nvPr/>
        </p:nvSpPr>
        <p:spPr>
          <a:xfrm>
            <a:off x="4155043" y="2840082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TS structure and energy</a:t>
            </a:r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C704EE4C-858A-4E4E-8E8C-E9B54E46670F}"/>
              </a:ext>
            </a:extLst>
          </p:cNvPr>
          <p:cNvSpPr txBox="1">
            <a:spLocks/>
          </p:cNvSpPr>
          <p:nvPr/>
        </p:nvSpPr>
        <p:spPr>
          <a:xfrm>
            <a:off x="2461713" y="3975789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autoTS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809C861-9FD3-4A6B-A55A-FB741600133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574" y="3274415"/>
            <a:ext cx="1088778" cy="1036095"/>
          </a:xfrm>
          <a:prstGeom prst="rect">
            <a:avLst/>
          </a:prstGeom>
        </p:spPr>
      </p:pic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2A1E21CC-0348-4B80-B291-564726D52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0610" y="3210227"/>
          <a:ext cx="815845" cy="1002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860612" imgH="1057375" progId="ChemDraw.Document.6.0">
                  <p:embed/>
                </p:oleObj>
              </mc:Choice>
              <mc:Fallback>
                <p:oleObj name="CS ChemDraw Drawing" r:id="rId11" imgW="860612" imgH="1057375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2A1E21CC-0348-4B80-B291-564726D5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0610" y="3210227"/>
                        <a:ext cx="815845" cy="1002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B3853251-5809-4227-AA3E-488B8AD6E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502" y="3297039"/>
          <a:ext cx="815845" cy="10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60612" imgH="1055582" progId="ChemDraw.Document.6.0">
                  <p:embed/>
                </p:oleObj>
              </mc:Choice>
              <mc:Fallback>
                <p:oleObj name="CS ChemDraw Drawing" r:id="rId13" imgW="860612" imgH="1055582" progId="ChemDraw.Document.6.0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B3853251-5809-4227-AA3E-488B8AD6E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3502" y="3297039"/>
                        <a:ext cx="815845" cy="10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42BA29-4F6C-4B52-B5E2-4FD74914AB50}"/>
              </a:ext>
            </a:extLst>
          </p:cNvPr>
          <p:cNvSpPr txBox="1"/>
          <p:nvPr/>
        </p:nvSpPr>
        <p:spPr>
          <a:xfrm>
            <a:off x="6260177" y="1491480"/>
            <a:ext cx="2966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Automated multi-level conformational search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Built on 3 open-source engines: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GFN-</a:t>
            </a:r>
            <a:r>
              <a:rPr lang="en-US" sz="1200" dirty="0" err="1"/>
              <a:t>xTB</a:t>
            </a:r>
            <a:r>
              <a:rPr lang="en-US" sz="1200" dirty="0"/>
              <a:t>/CREST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NWChem</a:t>
            </a:r>
            <a:endParaRPr lang="en-US" sz="1200" dirty="0"/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GoodVibes</a:t>
            </a:r>
            <a:endParaRPr lang="en-US" sz="12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Simplified user input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Lightweight (for facile installation on internet-restricted compute clusters)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FBAB12-C853-4855-8352-45376A986EF6}"/>
              </a:ext>
            </a:extLst>
          </p:cNvPr>
          <p:cNvSpPr/>
          <p:nvPr/>
        </p:nvSpPr>
        <p:spPr>
          <a:xfrm>
            <a:off x="594360" y="4660972"/>
            <a:ext cx="716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/>
              <a:t>Lin, S.; Fromer, J. C.; Ghosh, Y.; Hanna, B.; Elanany, M.; Xu, W. </a:t>
            </a:r>
            <a:r>
              <a:rPr lang="en-US" sz="900" i="1" dirty="0"/>
              <a:t>Sci. Rep.</a:t>
            </a:r>
            <a:r>
              <a:rPr lang="en-US" sz="900" dirty="0"/>
              <a:t> </a:t>
            </a:r>
            <a:r>
              <a:rPr lang="en-US" sz="900" b="1" dirty="0"/>
              <a:t>2021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, 4534</a:t>
            </a:r>
          </a:p>
          <a:p>
            <a:pPr algn="l"/>
            <a:r>
              <a:rPr lang="en-US" sz="900" dirty="0"/>
              <a:t>Lin, S.; Elanany, M.; Khawaji, M.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2022</a:t>
            </a:r>
            <a:r>
              <a:rPr lang="en-US" sz="900" dirty="0"/>
              <a:t>, </a:t>
            </a:r>
            <a:r>
              <a:rPr lang="en-US" sz="900" i="1" dirty="0"/>
              <a:t>20</a:t>
            </a:r>
            <a:r>
              <a:rPr lang="en-US" sz="900" dirty="0"/>
              <a:t>, 101242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55A3A96-694E-4E31-96A2-41A3A226A9E5}"/>
              </a:ext>
            </a:extLst>
          </p:cNvPr>
          <p:cNvSpPr/>
          <p:nvPr/>
        </p:nvSpPr>
        <p:spPr>
          <a:xfrm flipH="1">
            <a:off x="6123694" y="3344837"/>
            <a:ext cx="2433452" cy="107569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How many conformers within 6 kcal/mol window?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E4F99D7-5BE5-59B5-6924-823FD11B1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052493" imgH="1037428" progId="ChemDraw.Document.6.0">
                  <p:embed/>
                </p:oleObj>
              </mc:Choice>
              <mc:Fallback>
                <p:oleObj name="CS ChemDraw Drawing" r:id="rId15" imgW="1052493" imgH="103742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E4F99D7-5BE5-59B5-6924-823FD11B1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6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/>
      <p:bldP spid="59" grpId="0" animBg="1"/>
      <p:bldP spid="60" grpId="0" animBg="1"/>
      <p:bldP spid="61" grpId="0" animBg="1"/>
      <p:bldP spid="64" grpId="0"/>
      <p:bldP spid="46" grpId="0" animBg="1"/>
      <p:bldP spid="47" grpId="0"/>
      <p:bldP spid="50" grpId="0" animBg="1"/>
      <p:bldP spid="57" grpId="0" animBg="1"/>
      <p:bldP spid="62" grpId="0" animBg="1"/>
      <p:bldP spid="63" grpId="0"/>
      <p:bldP spid="65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D662861-4CBA-27FC-DDA5-C178F348B93C}"/>
              </a:ext>
            </a:extLst>
          </p:cNvPr>
          <p:cNvGrpSpPr/>
          <p:nvPr/>
        </p:nvGrpSpPr>
        <p:grpSpPr>
          <a:xfrm>
            <a:off x="5726083" y="797494"/>
            <a:ext cx="2982945" cy="3228811"/>
            <a:chOff x="5726083" y="797494"/>
            <a:chExt cx="2982945" cy="3228811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01AD9C29-A5E2-4A03-BEA4-7820CB63876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0" t="2194" r="2593" b="4845"/>
            <a:stretch/>
          </p:blipFill>
          <p:spPr bwMode="auto">
            <a:xfrm>
              <a:off x="5901533" y="1475986"/>
              <a:ext cx="2807495" cy="2550319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2DDC4E-4268-438C-9475-A0A44B5CDE97}"/>
                </a:ext>
              </a:extLst>
            </p:cNvPr>
            <p:cNvSpPr/>
            <p:nvPr/>
          </p:nvSpPr>
          <p:spPr>
            <a:xfrm>
              <a:off x="5726083" y="797494"/>
              <a:ext cx="350900" cy="407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5E40B7-199A-DBBA-360B-9EE653D67B86}"/>
                </a:ext>
              </a:extLst>
            </p:cNvPr>
            <p:cNvSpPr txBox="1"/>
            <p:nvPr/>
          </p:nvSpPr>
          <p:spPr>
            <a:xfrm>
              <a:off x="6382826" y="1777041"/>
              <a:ext cx="1908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GFN2-XTB can help screen the lowest energy conformers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CB103F-5D65-F0CA-4D56-E4507BBA4900}"/>
              </a:ext>
            </a:extLst>
          </p:cNvPr>
          <p:cNvGrpSpPr/>
          <p:nvPr/>
        </p:nvGrpSpPr>
        <p:grpSpPr>
          <a:xfrm>
            <a:off x="3081225" y="797494"/>
            <a:ext cx="2568382" cy="3078042"/>
            <a:chOff x="3081225" y="797494"/>
            <a:chExt cx="2568382" cy="30780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FBB913-D3B1-4F96-A8A7-974ABE8D2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6" t="1833"/>
            <a:stretch/>
          </p:blipFill>
          <p:spPr>
            <a:xfrm>
              <a:off x="3286103" y="956541"/>
              <a:ext cx="2363504" cy="2918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946C1-F487-4347-A87D-7F9118F52FD8}"/>
                </a:ext>
              </a:extLst>
            </p:cNvPr>
            <p:cNvSpPr/>
            <p:nvPr/>
          </p:nvSpPr>
          <p:spPr>
            <a:xfrm>
              <a:off x="3081225" y="797494"/>
              <a:ext cx="350900" cy="407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CCBC015-070A-41DE-8D0A-9B851D0A6F1A}"/>
              </a:ext>
            </a:extLst>
          </p:cNvPr>
          <p:cNvSpPr/>
          <p:nvPr/>
        </p:nvSpPr>
        <p:spPr>
          <a:xfrm>
            <a:off x="179951" y="797494"/>
            <a:ext cx="350900" cy="407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E4811-CF37-A72B-A4F6-B08B51846329}"/>
              </a:ext>
            </a:extLst>
          </p:cNvPr>
          <p:cNvGrpSpPr/>
          <p:nvPr/>
        </p:nvGrpSpPr>
        <p:grpSpPr>
          <a:xfrm>
            <a:off x="1806267" y="1316624"/>
            <a:ext cx="1199492" cy="660472"/>
            <a:chOff x="1806267" y="1316624"/>
            <a:chExt cx="1199492" cy="660472"/>
          </a:xfrm>
        </p:grpSpPr>
        <p:sp>
          <p:nvSpPr>
            <p:cNvPr id="9" name="Arrow: Curved Left 8">
              <a:extLst>
                <a:ext uri="{FF2B5EF4-FFF2-40B4-BE49-F238E27FC236}">
                  <a16:creationId xmlns:a16="http://schemas.microsoft.com/office/drawing/2014/main" id="{1FEEA812-C77F-4D78-8B40-5B3ECE29A745}"/>
                </a:ext>
              </a:extLst>
            </p:cNvPr>
            <p:cNvSpPr/>
            <p:nvPr/>
          </p:nvSpPr>
          <p:spPr>
            <a:xfrm>
              <a:off x="1806267" y="1316624"/>
              <a:ext cx="350442" cy="660472"/>
            </a:xfrm>
            <a:prstGeom prst="curvedLeftArrow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3F4AB6-2A17-476F-ADF9-2C5F3F189AD4}"/>
                </a:ext>
              </a:extLst>
            </p:cNvPr>
            <p:cNvSpPr txBox="1"/>
            <p:nvPr/>
          </p:nvSpPr>
          <p:spPr>
            <a:xfrm>
              <a:off x="2045334" y="1371452"/>
              <a:ext cx="9604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reaction coordinate scan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C0B99-6097-6575-05D1-CC6A740E2966}"/>
              </a:ext>
            </a:extLst>
          </p:cNvPr>
          <p:cNvGrpSpPr/>
          <p:nvPr/>
        </p:nvGrpSpPr>
        <p:grpSpPr>
          <a:xfrm>
            <a:off x="1813318" y="2261114"/>
            <a:ext cx="1147437" cy="660472"/>
            <a:chOff x="1813318" y="2261114"/>
            <a:chExt cx="1147437" cy="660472"/>
          </a:xfrm>
        </p:grpSpPr>
        <p:sp>
          <p:nvSpPr>
            <p:cNvPr id="10" name="Arrow: Curved Left 9">
              <a:extLst>
                <a:ext uri="{FF2B5EF4-FFF2-40B4-BE49-F238E27FC236}">
                  <a16:creationId xmlns:a16="http://schemas.microsoft.com/office/drawing/2014/main" id="{277344C7-F5DE-4BAF-B88C-AE7918BE6B6B}"/>
                </a:ext>
              </a:extLst>
            </p:cNvPr>
            <p:cNvSpPr/>
            <p:nvPr/>
          </p:nvSpPr>
          <p:spPr>
            <a:xfrm>
              <a:off x="1813318" y="2261114"/>
              <a:ext cx="350442" cy="660472"/>
            </a:xfrm>
            <a:prstGeom prst="curvedLeftArrow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E29877-2A0F-4DE2-B860-C9648349668A}"/>
                </a:ext>
              </a:extLst>
            </p:cNvPr>
            <p:cNvSpPr txBox="1"/>
            <p:nvPr/>
          </p:nvSpPr>
          <p:spPr>
            <a:xfrm>
              <a:off x="2090338" y="2391295"/>
              <a:ext cx="870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reaction path finder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7F456F-D27F-D00C-DACB-D19E7655C114}"/>
              </a:ext>
            </a:extLst>
          </p:cNvPr>
          <p:cNvGrpSpPr/>
          <p:nvPr/>
        </p:nvGrpSpPr>
        <p:grpSpPr>
          <a:xfrm>
            <a:off x="1806267" y="3257250"/>
            <a:ext cx="1154488" cy="660472"/>
            <a:chOff x="1806267" y="3257250"/>
            <a:chExt cx="1154488" cy="660472"/>
          </a:xfrm>
        </p:grpSpPr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65C9552A-1E9A-4E9A-93C0-F38B34026215}"/>
                </a:ext>
              </a:extLst>
            </p:cNvPr>
            <p:cNvSpPr/>
            <p:nvPr/>
          </p:nvSpPr>
          <p:spPr>
            <a:xfrm>
              <a:off x="1806267" y="3257250"/>
              <a:ext cx="350442" cy="660472"/>
            </a:xfrm>
            <a:prstGeom prst="curvedLeftArrow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8B30DB-BE61-40B7-84D6-1346377713ED}"/>
                </a:ext>
              </a:extLst>
            </p:cNvPr>
            <p:cNvSpPr txBox="1"/>
            <p:nvPr/>
          </p:nvSpPr>
          <p:spPr>
            <a:xfrm>
              <a:off x="2090338" y="3281955"/>
              <a:ext cx="8704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constrained conformer search</a:t>
              </a:r>
            </a:p>
          </p:txBody>
        </p:sp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1166D83-3FA7-4D2C-835B-3D29DEE28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169" y="797494"/>
          <a:ext cx="1230149" cy="373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22207" imgH="4626641" progId="ChemDraw.Document.6.0">
                  <p:embed/>
                </p:oleObj>
              </mc:Choice>
              <mc:Fallback>
                <p:oleObj name="CS ChemDraw Drawing" r:id="rId4" imgW="1522207" imgH="4626641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1166D83-3FA7-4D2C-835B-3D29DEE28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3169" y="797494"/>
                        <a:ext cx="1230149" cy="373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862E3E70-D0BC-E7CE-CD83-988EE774610D}"/>
              </a:ext>
            </a:extLst>
          </p:cNvPr>
          <p:cNvSpPr/>
          <p:nvPr/>
        </p:nvSpPr>
        <p:spPr>
          <a:xfrm rot="1664629" flipH="1">
            <a:off x="4656861" y="3220148"/>
            <a:ext cx="1908013" cy="107569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69 conformers within 6 kcal/mol window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A1237-30B1-6A47-CCD5-A93AC6C98736}"/>
              </a:ext>
            </a:extLst>
          </p:cNvPr>
          <p:cNvSpPr txBox="1"/>
          <p:nvPr/>
        </p:nvSpPr>
        <p:spPr>
          <a:xfrm>
            <a:off x="2526010" y="4361969"/>
            <a:ext cx="3550973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XTBDFT facilitates modelling of complicated molecules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6746F9C-CF0C-B170-EF5C-51148F38A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52493" imgH="1037428" progId="ChemDraw.Document.6.0">
                  <p:embed/>
                </p:oleObj>
              </mc:Choice>
              <mc:Fallback>
                <p:oleObj name="CS ChemDraw Drawing" r:id="rId6" imgW="1052493" imgH="103742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6746F9C-CF0C-B170-EF5C-51148F38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le 2">
            <a:extLst>
              <a:ext uri="{FF2B5EF4-FFF2-40B4-BE49-F238E27FC236}">
                <a16:creationId xmlns:a16="http://schemas.microsoft.com/office/drawing/2014/main" id="{E5BC5B2E-49EF-3575-BBD1-0BDBA35322E4}"/>
              </a:ext>
            </a:extLst>
          </p:cNvPr>
          <p:cNvSpPr txBox="1">
            <a:spLocks/>
          </p:cNvSpPr>
          <p:nvPr/>
        </p:nvSpPr>
        <p:spPr>
          <a:xfrm>
            <a:off x="1227287" y="206004"/>
            <a:ext cx="7481741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XTBDFT Case Study: Ethylene Insertion Transition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54254F-6F47-9C6B-B2A7-0282B061DCDD}"/>
              </a:ext>
            </a:extLst>
          </p:cNvPr>
          <p:cNvSpPr/>
          <p:nvPr/>
        </p:nvSpPr>
        <p:spPr>
          <a:xfrm>
            <a:off x="8237220" y="1777041"/>
            <a:ext cx="266700" cy="200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CE64CD-FF93-AD4B-293D-1DE93FF70E1B}"/>
              </a:ext>
            </a:extLst>
          </p:cNvPr>
          <p:cNvSpPr/>
          <p:nvPr/>
        </p:nvSpPr>
        <p:spPr>
          <a:xfrm>
            <a:off x="594360" y="4660972"/>
            <a:ext cx="716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/>
              <a:t>Lin, S.; Fromer, J. C.; Ghosh, Y.; Hanna, B.; Elanany, M.; Xu, W. </a:t>
            </a:r>
            <a:r>
              <a:rPr lang="en-US" sz="900" i="1" dirty="0"/>
              <a:t>Sci. Rep.</a:t>
            </a:r>
            <a:r>
              <a:rPr lang="en-US" sz="900" dirty="0"/>
              <a:t> </a:t>
            </a:r>
            <a:r>
              <a:rPr lang="en-US" sz="900" b="1" dirty="0"/>
              <a:t>2021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, 4534</a:t>
            </a:r>
          </a:p>
          <a:p>
            <a:pPr algn="l"/>
            <a:r>
              <a:rPr lang="en-US" sz="900" dirty="0"/>
              <a:t>Lin, S.; Elanany, M.; Khawaji, M.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2022</a:t>
            </a:r>
            <a:r>
              <a:rPr lang="en-US" sz="900" dirty="0"/>
              <a:t>, </a:t>
            </a:r>
            <a:r>
              <a:rPr lang="en-US" sz="900" i="1" dirty="0"/>
              <a:t>20</a:t>
            </a:r>
            <a:r>
              <a:rPr lang="en-US" sz="900" dirty="0"/>
              <a:t>, 101242</a:t>
            </a:r>
          </a:p>
        </p:txBody>
      </p:sp>
    </p:spTree>
    <p:extLst>
      <p:ext uri="{BB962C8B-B14F-4D97-AF65-F5344CB8AC3E}">
        <p14:creationId xmlns:p14="http://schemas.microsoft.com/office/powerpoint/2010/main" val="10968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6ED2A9F-BE9D-429D-89C4-F6B059B2C1F3}"/>
              </a:ext>
            </a:extLst>
          </p:cNvPr>
          <p:cNvGraphicFramePr>
            <a:graphicFrameLocks/>
          </p:cNvGraphicFramePr>
          <p:nvPr/>
        </p:nvGraphicFramePr>
        <p:xfrm>
          <a:off x="288143" y="812987"/>
          <a:ext cx="8567714" cy="351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81" y="206004"/>
            <a:ext cx="7590347" cy="618166"/>
          </a:xfrm>
        </p:spPr>
        <p:txBody>
          <a:bodyPr/>
          <a:lstStyle/>
          <a:p>
            <a:r>
              <a:rPr lang="en-US" dirty="0"/>
              <a:t>Mechanism: Rate-Limiting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CF033-3D42-4665-8F4B-75D83B18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432" y="2684277"/>
          <a:ext cx="487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87321" imgH="552702" progId="ChemDraw.Document.6.0">
                  <p:embed/>
                </p:oleObj>
              </mc:Choice>
              <mc:Fallback>
                <p:oleObj name="CS ChemDraw Drawing" r:id="rId3" imgW="487321" imgH="552702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4CF033-3D42-4665-8F4B-75D83B18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0432" y="2684277"/>
                        <a:ext cx="4873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2E4F48-4D56-499A-90D7-C73461631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712" y="934454"/>
          <a:ext cx="3857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5124" imgH="597148" progId="ChemDraw.Document.6.0">
                  <p:embed/>
                </p:oleObj>
              </mc:Choice>
              <mc:Fallback>
                <p:oleObj name="CS ChemDraw Drawing" r:id="rId5" imgW="385124" imgH="5971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A2E4F48-4D56-499A-90D7-C73461631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1712" y="934454"/>
                        <a:ext cx="3857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F9887A-136E-4EF7-833B-01DA7E84821E}"/>
              </a:ext>
            </a:extLst>
          </p:cNvPr>
          <p:cNvCxnSpPr>
            <a:cxnSpLocks/>
          </p:cNvCxnSpPr>
          <p:nvPr/>
        </p:nvCxnSpPr>
        <p:spPr>
          <a:xfrm flipV="1">
            <a:off x="1761582" y="1204438"/>
            <a:ext cx="502944" cy="136731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01AD5-7BA2-4856-B398-ED4DA06B261A}"/>
              </a:ext>
            </a:extLst>
          </p:cNvPr>
          <p:cNvCxnSpPr>
            <a:cxnSpLocks/>
          </p:cNvCxnSpPr>
          <p:nvPr/>
        </p:nvCxnSpPr>
        <p:spPr>
          <a:xfrm flipH="1" flipV="1">
            <a:off x="2438531" y="1204438"/>
            <a:ext cx="450719" cy="6396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BBE9A6-3851-4F32-93F9-0C470F1A5DD3}"/>
              </a:ext>
            </a:extLst>
          </p:cNvPr>
          <p:cNvCxnSpPr>
            <a:cxnSpLocks/>
          </p:cNvCxnSpPr>
          <p:nvPr/>
        </p:nvCxnSpPr>
        <p:spPr>
          <a:xfrm flipH="1" flipV="1">
            <a:off x="3039942" y="1270000"/>
            <a:ext cx="477958" cy="42727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DE66-D204-4315-BD50-79E7F3434E18}"/>
              </a:ext>
            </a:extLst>
          </p:cNvPr>
          <p:cNvCxnSpPr>
            <a:cxnSpLocks/>
          </p:cNvCxnSpPr>
          <p:nvPr/>
        </p:nvCxnSpPr>
        <p:spPr>
          <a:xfrm flipV="1">
            <a:off x="3667232" y="1268399"/>
            <a:ext cx="498368" cy="42887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B42E3DC-2B0C-44C4-8F6F-8A51C7CDA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5903" y="616585"/>
          <a:ext cx="387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86917" imgH="597148" progId="ChemDraw.Document.6.0">
                  <p:embed/>
                </p:oleObj>
              </mc:Choice>
              <mc:Fallback>
                <p:oleObj name="CS ChemDraw Drawing" r:id="rId7" imgW="386917" imgH="597148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B42E3DC-2B0C-44C4-8F6F-8A51C7CDA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5903" y="616585"/>
                        <a:ext cx="3873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2BD608C-7BB6-49E3-8A90-0A54609FB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5138" y="1659315"/>
          <a:ext cx="4905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490549" imgH="597148" progId="ChemDraw.Document.6.0">
                  <p:embed/>
                </p:oleObj>
              </mc:Choice>
              <mc:Fallback>
                <p:oleObj name="CS ChemDraw Drawing" r:id="rId9" imgW="490549" imgH="597148" progId="ChemDraw.Document.6.0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22BD608C-7BB6-49E3-8A90-0A54609FB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5138" y="1659315"/>
                        <a:ext cx="49053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56E654FC-30B5-4BB2-90CF-23C42459F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1141" y="644957"/>
          <a:ext cx="473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473336" imgH="630482" progId="ChemDraw.Document.6.0">
                  <p:embed/>
                </p:oleObj>
              </mc:Choice>
              <mc:Fallback>
                <p:oleObj name="CS ChemDraw Drawing" r:id="rId11" imgW="473336" imgH="630482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56E654FC-30B5-4BB2-90CF-23C42459F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1141" y="644957"/>
                        <a:ext cx="47307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C62AE-F467-44E5-96B1-7B7E1CFA356A}"/>
              </a:ext>
            </a:extLst>
          </p:cNvPr>
          <p:cNvCxnSpPr>
            <a:cxnSpLocks/>
          </p:cNvCxnSpPr>
          <p:nvPr/>
        </p:nvCxnSpPr>
        <p:spPr>
          <a:xfrm>
            <a:off x="4325389" y="1232904"/>
            <a:ext cx="460995" cy="135176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1EA66D-0E3C-48B7-8570-154B54C8F3A0}"/>
              </a:ext>
            </a:extLst>
          </p:cNvPr>
          <p:cNvCxnSpPr>
            <a:cxnSpLocks/>
          </p:cNvCxnSpPr>
          <p:nvPr/>
        </p:nvCxnSpPr>
        <p:spPr>
          <a:xfrm flipH="1">
            <a:off x="4962865" y="2088758"/>
            <a:ext cx="1142543" cy="48299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F0BE24-05E3-4DD8-B5ED-8E4ACDD6EFCA}"/>
              </a:ext>
            </a:extLst>
          </p:cNvPr>
          <p:cNvCxnSpPr>
            <a:cxnSpLocks/>
          </p:cNvCxnSpPr>
          <p:nvPr/>
        </p:nvCxnSpPr>
        <p:spPr>
          <a:xfrm flipH="1" flipV="1">
            <a:off x="4962866" y="2590801"/>
            <a:ext cx="477864" cy="32067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08B1C-4542-4DC9-8F0F-EC6020E1548A}"/>
              </a:ext>
            </a:extLst>
          </p:cNvPr>
          <p:cNvCxnSpPr>
            <a:cxnSpLocks/>
          </p:cNvCxnSpPr>
          <p:nvPr/>
        </p:nvCxnSpPr>
        <p:spPr>
          <a:xfrm flipH="1">
            <a:off x="5596984" y="2526506"/>
            <a:ext cx="484729" cy="38497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FF2A683-B8D0-48A3-8192-73D4EAFB0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579" y="2697554"/>
          <a:ext cx="461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461503" imgH="715789" progId="ChemDraw.Document.6.0">
                  <p:embed/>
                </p:oleObj>
              </mc:Choice>
              <mc:Fallback>
                <p:oleObj name="CS ChemDraw Drawing" r:id="rId13" imgW="461503" imgH="71578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FF2A683-B8D0-48A3-8192-73D4EAFB0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09579" y="2697554"/>
                        <a:ext cx="4619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C16A046-FC87-41F2-B377-EC6F0CC30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2288" y="1269999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461144" imgH="715789" progId="ChemDraw.Document.6.0">
                  <p:embed/>
                </p:oleObj>
              </mc:Choice>
              <mc:Fallback>
                <p:oleObj name="CS ChemDraw Drawing" r:id="rId15" imgW="461144" imgH="715789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C16A046-FC87-41F2-B377-EC6F0CC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2288" y="1269999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28917-036F-4712-BC9B-BDAFE86D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400" y="2592201"/>
          <a:ext cx="546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546488" imgH="761668" progId="ChemDraw.Document.6.0">
                  <p:embed/>
                </p:oleObj>
              </mc:Choice>
              <mc:Fallback>
                <p:oleObj name="CS ChemDraw Drawing" r:id="rId17" imgW="546488" imgH="761668" progId="ChemDraw.Document.6.0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28917-036F-4712-BC9B-BDAFE86D3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7400" y="2592201"/>
                        <a:ext cx="5461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BB8B7A6F-AE6F-44CA-9DB3-BD3A83508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6032" y="3036137"/>
          <a:ext cx="5635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563342" imgH="715789" progId="ChemDraw.Document.6.0">
                  <p:embed/>
                </p:oleObj>
              </mc:Choice>
              <mc:Fallback>
                <p:oleObj name="CS ChemDraw Drawing" r:id="rId19" imgW="563342" imgH="715789" progId="ChemDraw.Document.6.0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BB8B7A6F-AE6F-44CA-9DB3-BD3A83508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66032" y="3036137"/>
                        <a:ext cx="5635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4BC099AE-4115-4950-9658-2DC8638B5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202" y="3495573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578761" imgH="834788" progId="ChemDraw.Document.6.0">
                  <p:embed/>
                </p:oleObj>
              </mc:Choice>
              <mc:Fallback>
                <p:oleObj name="CS ChemDraw Drawing" r:id="rId21" imgW="578761" imgH="834788" progId="ChemDraw.Document.6.0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4BC099AE-4115-4950-9658-2DC8638B5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60202" y="3495573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9468AFA-E1AD-4ACC-907F-38FB854D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2364" y="2783246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578761" imgH="834788" progId="ChemDraw.Document.6.0">
                  <p:embed/>
                </p:oleObj>
              </mc:Choice>
              <mc:Fallback>
                <p:oleObj name="CS ChemDraw Drawing" r:id="rId23" imgW="578761" imgH="834788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59468AFA-E1AD-4ACC-907F-38FB854D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62364" y="2783246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D5A21-B666-4534-B439-71C91939CE75}"/>
              </a:ext>
            </a:extLst>
          </p:cNvPr>
          <p:cNvCxnSpPr>
            <a:cxnSpLocks/>
          </p:cNvCxnSpPr>
          <p:nvPr/>
        </p:nvCxnSpPr>
        <p:spPr>
          <a:xfrm flipV="1">
            <a:off x="7553094" y="2371227"/>
            <a:ext cx="476956" cy="134968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A20C53-0705-41F9-9763-4969BC4DCD3E}"/>
              </a:ext>
            </a:extLst>
          </p:cNvPr>
          <p:cNvCxnSpPr>
            <a:cxnSpLocks/>
          </p:cNvCxnSpPr>
          <p:nvPr/>
        </p:nvCxnSpPr>
        <p:spPr>
          <a:xfrm>
            <a:off x="6889989" y="3394118"/>
            <a:ext cx="489179" cy="35798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B6E45-C5F6-4C42-8D0D-FFB58EA1E0B5}"/>
              </a:ext>
            </a:extLst>
          </p:cNvPr>
          <p:cNvCxnSpPr>
            <a:cxnSpLocks/>
          </p:cNvCxnSpPr>
          <p:nvPr/>
        </p:nvCxnSpPr>
        <p:spPr>
          <a:xfrm flipV="1">
            <a:off x="6889989" y="3002820"/>
            <a:ext cx="1100604" cy="39129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CB86DD65-297D-42D4-B863-F1A3941A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0886" y="1468144"/>
          <a:ext cx="6238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624302" imgH="868122" progId="ChemDraw.Document.6.0">
                  <p:embed/>
                </p:oleObj>
              </mc:Choice>
              <mc:Fallback>
                <p:oleObj name="CS ChemDraw Drawing" r:id="rId25" imgW="624302" imgH="868122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CB86DD65-297D-42D4-B863-F1A3941A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770886" y="1468144"/>
                        <a:ext cx="623887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7ABB20B2-D8C8-45BD-AF19-9D713700A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6254" y="3780424"/>
          <a:ext cx="641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641156" imgH="834788" progId="ChemDraw.Document.6.0">
                  <p:embed/>
                </p:oleObj>
              </mc:Choice>
              <mc:Fallback>
                <p:oleObj name="CS ChemDraw Drawing" r:id="rId27" imgW="641156" imgH="834788" progId="ChemDraw.Document.6.0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7ABB20B2-D8C8-45BD-AF19-9D713700A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26254" y="3780424"/>
                        <a:ext cx="6413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CB6629-AC0B-4858-BA6C-F2DEE1DA038D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460202" y="1499551"/>
            <a:ext cx="419272" cy="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37E1F5-B1BA-422D-9505-40E7767C2658}"/>
              </a:ext>
            </a:extLst>
          </p:cNvPr>
          <p:cNvSpPr txBox="1"/>
          <p:nvPr/>
        </p:nvSpPr>
        <p:spPr>
          <a:xfrm>
            <a:off x="6518491" y="945553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1-hexene product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D8D71C-9B3A-4170-A8B6-62C5618C3748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8443812" y="1681549"/>
            <a:ext cx="283479" cy="96451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071CD8-EC7C-4AC5-8C12-7682C91111F9}"/>
              </a:ext>
            </a:extLst>
          </p:cNvPr>
          <p:cNvSpPr txBox="1"/>
          <p:nvPr/>
        </p:nvSpPr>
        <p:spPr>
          <a:xfrm>
            <a:off x="8366308" y="1127551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C</a:t>
            </a:r>
            <a:r>
              <a:rPr lang="en-US" baseline="-25000" dirty="0"/>
              <a:t>10+</a:t>
            </a:r>
            <a:r>
              <a:rPr lang="en-US" dirty="0"/>
              <a:t> products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B454A344-B7AC-4DF5-896E-3A26FCF46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2288" y="214313"/>
          <a:ext cx="163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1636238" imgH="469188" progId="ChemDraw.Document.6.0">
                  <p:embed/>
                </p:oleObj>
              </mc:Choice>
              <mc:Fallback>
                <p:oleObj name="CS ChemDraw Drawing" r:id="rId29" imgW="1636238" imgH="469188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B454A344-B7AC-4DF5-896E-3A26FCF4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872288" y="214313"/>
                        <a:ext cx="1636712" cy="469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2C3FCAB-1BF2-4E4A-A847-CBCE9994091E}"/>
              </a:ext>
            </a:extLst>
          </p:cNvPr>
          <p:cNvSpPr txBox="1"/>
          <p:nvPr/>
        </p:nvSpPr>
        <p:spPr>
          <a:xfrm>
            <a:off x="1305002" y="3565929"/>
            <a:ext cx="1659729" cy="246221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turnover-limiting barriers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6F583C-25FD-4C79-B880-56829A5CC1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268399"/>
            <a:ext cx="174693" cy="2297530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DD300-4319-40A9-8228-E19B28E48556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306357"/>
            <a:ext cx="2077329" cy="2259572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614F2E-3A00-4EC9-B00B-8A03C620DA17}"/>
              </a:ext>
            </a:extLst>
          </p:cNvPr>
          <p:cNvCxnSpPr>
            <a:cxnSpLocks/>
          </p:cNvCxnSpPr>
          <p:nvPr/>
        </p:nvCxnSpPr>
        <p:spPr>
          <a:xfrm>
            <a:off x="8107097" y="2371227"/>
            <a:ext cx="0" cy="596503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DE882E4E-EAFB-40BB-ACC4-FF84D2014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5738" y="1862138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613544" imgH="715789" progId="ChemDraw.Document.6.0">
                  <p:embed/>
                </p:oleObj>
              </mc:Choice>
              <mc:Fallback>
                <p:oleObj name="CS ChemDraw Drawing" r:id="rId31" imgW="613544" imgH="715789" progId="ChemDraw.Document.6.0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DE882E4E-EAFB-40BB-ACC4-FF84D201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35738" y="1862138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7078C-35CC-4276-8E5E-FB1F035DDE66}"/>
              </a:ext>
            </a:extLst>
          </p:cNvPr>
          <p:cNvCxnSpPr>
            <a:cxnSpLocks/>
          </p:cNvCxnSpPr>
          <p:nvPr/>
        </p:nvCxnSpPr>
        <p:spPr>
          <a:xfrm flipH="1">
            <a:off x="6813550" y="1499551"/>
            <a:ext cx="65924" cy="36258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0EC93EA-6F94-4E0C-91E4-73141A84FA21}"/>
              </a:ext>
            </a:extLst>
          </p:cNvPr>
          <p:cNvCxnSpPr>
            <a:cxnSpLocks/>
          </p:cNvCxnSpPr>
          <p:nvPr/>
        </p:nvCxnSpPr>
        <p:spPr>
          <a:xfrm flipH="1">
            <a:off x="5596984" y="2336507"/>
            <a:ext cx="484729" cy="57496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5C72B55-903D-F229-2857-42662812D805}"/>
              </a:ext>
            </a:extLst>
          </p:cNvPr>
          <p:cNvSpPr/>
          <p:nvPr/>
        </p:nvSpPr>
        <p:spPr>
          <a:xfrm>
            <a:off x="6449673" y="3260034"/>
            <a:ext cx="2683798" cy="1349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B4143A-1BCC-9BC7-1811-B70D51095B82}"/>
              </a:ext>
            </a:extLst>
          </p:cNvPr>
          <p:cNvSpPr/>
          <p:nvPr/>
        </p:nvSpPr>
        <p:spPr>
          <a:xfrm flipV="1">
            <a:off x="7240456" y="941427"/>
            <a:ext cx="1847818" cy="2471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D97C10-FD07-4D46-9D7E-9549EDB5B810}"/>
              </a:ext>
            </a:extLst>
          </p:cNvPr>
          <p:cNvSpPr txBox="1"/>
          <p:nvPr/>
        </p:nvSpPr>
        <p:spPr>
          <a:xfrm>
            <a:off x="6900150" y="2661434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1-octene product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829516-7C45-44F3-AB9D-A6A9CF4CD55B}"/>
              </a:ext>
            </a:extLst>
          </p:cNvPr>
          <p:cNvCxnSpPr>
            <a:cxnSpLocks/>
          </p:cNvCxnSpPr>
          <p:nvPr/>
        </p:nvCxnSpPr>
        <p:spPr>
          <a:xfrm flipH="1" flipV="1">
            <a:off x="6534767" y="2901366"/>
            <a:ext cx="401047" cy="15743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B8C325F-256E-8EC5-C71C-33647EFED0AA}"/>
              </a:ext>
            </a:extLst>
          </p:cNvPr>
          <p:cNvSpPr/>
          <p:nvPr/>
        </p:nvSpPr>
        <p:spPr>
          <a:xfrm>
            <a:off x="5047256" y="943621"/>
            <a:ext cx="3323986" cy="3481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384545-EC03-ABEA-8107-B1D6A08E5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3" imgW="1052493" imgH="1037428" progId="ChemDraw.Document.6.0">
                  <p:embed/>
                </p:oleObj>
              </mc:Choice>
              <mc:Fallback>
                <p:oleObj name="CS ChemDraw Drawing" r:id="rId33" imgW="1052493" imgH="103742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384545-EC03-ABEA-8107-B1D6A08E5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23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6ED2A9F-BE9D-429D-89C4-F6B059B2C1F3}"/>
              </a:ext>
            </a:extLst>
          </p:cNvPr>
          <p:cNvGraphicFramePr>
            <a:graphicFrameLocks/>
          </p:cNvGraphicFramePr>
          <p:nvPr/>
        </p:nvGraphicFramePr>
        <p:xfrm>
          <a:off x="288143" y="812987"/>
          <a:ext cx="8567714" cy="351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136" y="206004"/>
            <a:ext cx="7570892" cy="618166"/>
          </a:xfrm>
        </p:spPr>
        <p:txBody>
          <a:bodyPr/>
          <a:lstStyle/>
          <a:p>
            <a:r>
              <a:rPr lang="en-US" dirty="0"/>
              <a:t>Mechanism: 1-C</a:t>
            </a:r>
            <a:r>
              <a:rPr lang="en-US" baseline="-25000" dirty="0"/>
              <a:t>8</a:t>
            </a:r>
            <a:r>
              <a:rPr lang="en-US" dirty="0"/>
              <a:t> vs 1-C</a:t>
            </a:r>
            <a:r>
              <a:rPr lang="en-US" baseline="-25000" dirty="0"/>
              <a:t>6</a:t>
            </a:r>
            <a:r>
              <a:rPr lang="en-US" dirty="0"/>
              <a:t> Determining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CF033-3D42-4665-8F4B-75D83B18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432" y="2684277"/>
          <a:ext cx="487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87321" imgH="552702" progId="ChemDraw.Document.6.0">
                  <p:embed/>
                </p:oleObj>
              </mc:Choice>
              <mc:Fallback>
                <p:oleObj name="CS ChemDraw Drawing" r:id="rId4" imgW="487321" imgH="552702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4CF033-3D42-4665-8F4B-75D83B18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0432" y="2684277"/>
                        <a:ext cx="4873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2E4F48-4D56-499A-90D7-C73461631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712" y="934454"/>
          <a:ext cx="3857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85124" imgH="597148" progId="ChemDraw.Document.6.0">
                  <p:embed/>
                </p:oleObj>
              </mc:Choice>
              <mc:Fallback>
                <p:oleObj name="CS ChemDraw Drawing" r:id="rId6" imgW="385124" imgH="5971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A2E4F48-4D56-499A-90D7-C73461631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712" y="934454"/>
                        <a:ext cx="3857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F9887A-136E-4EF7-833B-01DA7E84821E}"/>
              </a:ext>
            </a:extLst>
          </p:cNvPr>
          <p:cNvCxnSpPr>
            <a:cxnSpLocks/>
          </p:cNvCxnSpPr>
          <p:nvPr/>
        </p:nvCxnSpPr>
        <p:spPr>
          <a:xfrm flipV="1">
            <a:off x="1761582" y="1204438"/>
            <a:ext cx="502944" cy="136731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01AD5-7BA2-4856-B398-ED4DA06B261A}"/>
              </a:ext>
            </a:extLst>
          </p:cNvPr>
          <p:cNvCxnSpPr>
            <a:cxnSpLocks/>
          </p:cNvCxnSpPr>
          <p:nvPr/>
        </p:nvCxnSpPr>
        <p:spPr>
          <a:xfrm flipH="1" flipV="1">
            <a:off x="2438531" y="1204438"/>
            <a:ext cx="450719" cy="6396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BBE9A6-3851-4F32-93F9-0C470F1A5DD3}"/>
              </a:ext>
            </a:extLst>
          </p:cNvPr>
          <p:cNvCxnSpPr>
            <a:cxnSpLocks/>
          </p:cNvCxnSpPr>
          <p:nvPr/>
        </p:nvCxnSpPr>
        <p:spPr>
          <a:xfrm flipH="1" flipV="1">
            <a:off x="3039942" y="1270000"/>
            <a:ext cx="477958" cy="42727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DE66-D204-4315-BD50-79E7F3434E18}"/>
              </a:ext>
            </a:extLst>
          </p:cNvPr>
          <p:cNvCxnSpPr>
            <a:cxnSpLocks/>
          </p:cNvCxnSpPr>
          <p:nvPr/>
        </p:nvCxnSpPr>
        <p:spPr>
          <a:xfrm flipV="1">
            <a:off x="3667232" y="1268399"/>
            <a:ext cx="498368" cy="42887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B42E3DC-2B0C-44C4-8F6F-8A51C7CDA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5903" y="616585"/>
          <a:ext cx="387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86917" imgH="597148" progId="ChemDraw.Document.6.0">
                  <p:embed/>
                </p:oleObj>
              </mc:Choice>
              <mc:Fallback>
                <p:oleObj name="CS ChemDraw Drawing" r:id="rId8" imgW="386917" imgH="597148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B42E3DC-2B0C-44C4-8F6F-8A51C7CDA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75903" y="616585"/>
                        <a:ext cx="3873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2BD608C-7BB6-49E3-8A90-0A54609FB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5138" y="1659315"/>
          <a:ext cx="4905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490549" imgH="597148" progId="ChemDraw.Document.6.0">
                  <p:embed/>
                </p:oleObj>
              </mc:Choice>
              <mc:Fallback>
                <p:oleObj name="CS ChemDraw Drawing" r:id="rId10" imgW="490549" imgH="597148" progId="ChemDraw.Document.6.0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22BD608C-7BB6-49E3-8A90-0A54609FB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75138" y="1659315"/>
                        <a:ext cx="49053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56E654FC-30B5-4BB2-90CF-23C42459F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1141" y="644957"/>
          <a:ext cx="473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73336" imgH="630482" progId="ChemDraw.Document.6.0">
                  <p:embed/>
                </p:oleObj>
              </mc:Choice>
              <mc:Fallback>
                <p:oleObj name="CS ChemDraw Drawing" r:id="rId12" imgW="473336" imgH="630482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56E654FC-30B5-4BB2-90CF-23C42459F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91141" y="644957"/>
                        <a:ext cx="47307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C62AE-F467-44E5-96B1-7B7E1CFA356A}"/>
              </a:ext>
            </a:extLst>
          </p:cNvPr>
          <p:cNvCxnSpPr>
            <a:cxnSpLocks/>
          </p:cNvCxnSpPr>
          <p:nvPr/>
        </p:nvCxnSpPr>
        <p:spPr>
          <a:xfrm>
            <a:off x="4325389" y="1232904"/>
            <a:ext cx="460995" cy="135176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1EA66D-0E3C-48B7-8570-154B54C8F3A0}"/>
              </a:ext>
            </a:extLst>
          </p:cNvPr>
          <p:cNvCxnSpPr>
            <a:cxnSpLocks/>
          </p:cNvCxnSpPr>
          <p:nvPr/>
        </p:nvCxnSpPr>
        <p:spPr>
          <a:xfrm flipH="1">
            <a:off x="4962865" y="2088758"/>
            <a:ext cx="1142543" cy="48299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F0BE24-05E3-4DD8-B5ED-8E4ACDD6EFCA}"/>
              </a:ext>
            </a:extLst>
          </p:cNvPr>
          <p:cNvCxnSpPr>
            <a:cxnSpLocks/>
          </p:cNvCxnSpPr>
          <p:nvPr/>
        </p:nvCxnSpPr>
        <p:spPr>
          <a:xfrm flipH="1" flipV="1">
            <a:off x="4962866" y="2590801"/>
            <a:ext cx="477864" cy="32067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08B1C-4542-4DC9-8F0F-EC6020E1548A}"/>
              </a:ext>
            </a:extLst>
          </p:cNvPr>
          <p:cNvCxnSpPr>
            <a:cxnSpLocks/>
          </p:cNvCxnSpPr>
          <p:nvPr/>
        </p:nvCxnSpPr>
        <p:spPr>
          <a:xfrm flipH="1">
            <a:off x="5596984" y="2526506"/>
            <a:ext cx="484729" cy="38497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FF2A683-B8D0-48A3-8192-73D4EAFB0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579" y="2697554"/>
          <a:ext cx="461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61503" imgH="715789" progId="ChemDraw.Document.6.0">
                  <p:embed/>
                </p:oleObj>
              </mc:Choice>
              <mc:Fallback>
                <p:oleObj name="CS ChemDraw Drawing" r:id="rId14" imgW="461503" imgH="71578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FF2A683-B8D0-48A3-8192-73D4EAFB0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09579" y="2697554"/>
                        <a:ext cx="4619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C16A046-FC87-41F2-B377-EC6F0CC30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20491"/>
              </p:ext>
            </p:extLst>
          </p:nvPr>
        </p:nvGraphicFramePr>
        <p:xfrm>
          <a:off x="5932288" y="1269999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61144" imgH="715789" progId="ChemDraw.Document.6.0">
                  <p:embed/>
                </p:oleObj>
              </mc:Choice>
              <mc:Fallback>
                <p:oleObj name="CS ChemDraw Drawing" r:id="rId16" imgW="461144" imgH="715789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C16A046-FC87-41F2-B377-EC6F0CC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32288" y="1269999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28917-036F-4712-BC9B-BDAFE86D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400" y="2592201"/>
          <a:ext cx="546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546488" imgH="761668" progId="ChemDraw.Document.6.0">
                  <p:embed/>
                </p:oleObj>
              </mc:Choice>
              <mc:Fallback>
                <p:oleObj name="CS ChemDraw Drawing" r:id="rId18" imgW="546488" imgH="761668" progId="ChemDraw.Document.6.0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28917-036F-4712-BC9B-BDAFE86D3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57400" y="2592201"/>
                        <a:ext cx="5461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BB8B7A6F-AE6F-44CA-9DB3-BD3A83508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6032" y="3036137"/>
          <a:ext cx="5635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563342" imgH="715789" progId="ChemDraw.Document.6.0">
                  <p:embed/>
                </p:oleObj>
              </mc:Choice>
              <mc:Fallback>
                <p:oleObj name="CS ChemDraw Drawing" r:id="rId20" imgW="563342" imgH="715789" progId="ChemDraw.Document.6.0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BB8B7A6F-AE6F-44CA-9DB3-BD3A83508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66032" y="3036137"/>
                        <a:ext cx="5635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4BC099AE-4115-4950-9658-2DC8638B5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202" y="3495573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578761" imgH="834788" progId="ChemDraw.Document.6.0">
                  <p:embed/>
                </p:oleObj>
              </mc:Choice>
              <mc:Fallback>
                <p:oleObj name="CS ChemDraw Drawing" r:id="rId22" imgW="578761" imgH="834788" progId="ChemDraw.Document.6.0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4BC099AE-4115-4950-9658-2DC8638B5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60202" y="3495573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9468AFA-E1AD-4ACC-907F-38FB854D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2364" y="2783246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78761" imgH="834788" progId="ChemDraw.Document.6.0">
                  <p:embed/>
                </p:oleObj>
              </mc:Choice>
              <mc:Fallback>
                <p:oleObj name="CS ChemDraw Drawing" r:id="rId24" imgW="578761" imgH="834788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59468AFA-E1AD-4ACC-907F-38FB854D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462364" y="2783246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D5A21-B666-4534-B439-71C91939CE75}"/>
              </a:ext>
            </a:extLst>
          </p:cNvPr>
          <p:cNvCxnSpPr>
            <a:cxnSpLocks/>
          </p:cNvCxnSpPr>
          <p:nvPr/>
        </p:nvCxnSpPr>
        <p:spPr>
          <a:xfrm flipV="1">
            <a:off x="7553094" y="2371227"/>
            <a:ext cx="476956" cy="134968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A20C53-0705-41F9-9763-4969BC4DCD3E}"/>
              </a:ext>
            </a:extLst>
          </p:cNvPr>
          <p:cNvCxnSpPr>
            <a:cxnSpLocks/>
          </p:cNvCxnSpPr>
          <p:nvPr/>
        </p:nvCxnSpPr>
        <p:spPr>
          <a:xfrm>
            <a:off x="6889989" y="3394118"/>
            <a:ext cx="489179" cy="35798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B6E45-C5F6-4C42-8D0D-FFB58EA1E0B5}"/>
              </a:ext>
            </a:extLst>
          </p:cNvPr>
          <p:cNvCxnSpPr>
            <a:cxnSpLocks/>
          </p:cNvCxnSpPr>
          <p:nvPr/>
        </p:nvCxnSpPr>
        <p:spPr>
          <a:xfrm flipV="1">
            <a:off x="6889989" y="3002820"/>
            <a:ext cx="1100604" cy="39129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CB86DD65-297D-42D4-B863-F1A3941A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0886" y="1468144"/>
          <a:ext cx="6238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624302" imgH="868122" progId="ChemDraw.Document.6.0">
                  <p:embed/>
                </p:oleObj>
              </mc:Choice>
              <mc:Fallback>
                <p:oleObj name="CS ChemDraw Drawing" r:id="rId26" imgW="624302" imgH="868122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CB86DD65-297D-42D4-B863-F1A3941A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70886" y="1468144"/>
                        <a:ext cx="623887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7ABB20B2-D8C8-45BD-AF19-9D713700A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6254" y="3780424"/>
          <a:ext cx="641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641156" imgH="834788" progId="ChemDraw.Document.6.0">
                  <p:embed/>
                </p:oleObj>
              </mc:Choice>
              <mc:Fallback>
                <p:oleObj name="CS ChemDraw Drawing" r:id="rId28" imgW="641156" imgH="834788" progId="ChemDraw.Document.6.0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7ABB20B2-D8C8-45BD-AF19-9D713700A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126254" y="3780424"/>
                        <a:ext cx="6413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CB6629-AC0B-4858-BA6C-F2DEE1DA038D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460202" y="1499551"/>
            <a:ext cx="419272" cy="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37E1F5-B1BA-422D-9505-40E7767C2658}"/>
              </a:ext>
            </a:extLst>
          </p:cNvPr>
          <p:cNvSpPr txBox="1"/>
          <p:nvPr/>
        </p:nvSpPr>
        <p:spPr>
          <a:xfrm>
            <a:off x="6518491" y="945553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1-hexene product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D8D71C-9B3A-4170-A8B6-62C5618C3748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8443812" y="1681549"/>
            <a:ext cx="283479" cy="96451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071CD8-EC7C-4AC5-8C12-7682C91111F9}"/>
              </a:ext>
            </a:extLst>
          </p:cNvPr>
          <p:cNvSpPr txBox="1"/>
          <p:nvPr/>
        </p:nvSpPr>
        <p:spPr>
          <a:xfrm>
            <a:off x="8366308" y="1127551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C</a:t>
            </a:r>
            <a:r>
              <a:rPr lang="en-US" baseline="-25000" dirty="0"/>
              <a:t>10+</a:t>
            </a:r>
            <a:r>
              <a:rPr lang="en-US" dirty="0"/>
              <a:t> products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B454A344-B7AC-4DF5-896E-3A26FCF46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2288" y="214313"/>
          <a:ext cx="163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1636238" imgH="469188" progId="ChemDraw.Document.6.0">
                  <p:embed/>
                </p:oleObj>
              </mc:Choice>
              <mc:Fallback>
                <p:oleObj name="CS ChemDraw Drawing" r:id="rId30" imgW="1636238" imgH="469188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B454A344-B7AC-4DF5-896E-3A26FCF4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872288" y="214313"/>
                        <a:ext cx="1636712" cy="469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2C3FCAB-1BF2-4E4A-A847-CBCE9994091E}"/>
              </a:ext>
            </a:extLst>
          </p:cNvPr>
          <p:cNvSpPr txBox="1"/>
          <p:nvPr/>
        </p:nvSpPr>
        <p:spPr>
          <a:xfrm>
            <a:off x="1305002" y="3565929"/>
            <a:ext cx="1659729" cy="246221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turnover-limiting barriers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6F583C-25FD-4C79-B880-56829A5CC1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268399"/>
            <a:ext cx="174693" cy="2297530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DD300-4319-40A9-8228-E19B28E48556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306357"/>
            <a:ext cx="2077329" cy="2259572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03462A-A03A-4302-BDC3-1EF192A02D76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4934798" y="2419351"/>
            <a:ext cx="1235103" cy="1319598"/>
          </a:xfrm>
          <a:prstGeom prst="straightConnector1">
            <a:avLst/>
          </a:prstGeom>
          <a:ln w="12700" cmpd="sng">
            <a:solidFill>
              <a:srgbClr val="339933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AA9552B-E3AE-417E-B9B4-943ACD80D009}"/>
              </a:ext>
            </a:extLst>
          </p:cNvPr>
          <p:cNvCxnSpPr>
            <a:cxnSpLocks/>
          </p:cNvCxnSpPr>
          <p:nvPr/>
        </p:nvCxnSpPr>
        <p:spPr>
          <a:xfrm>
            <a:off x="6169901" y="2336507"/>
            <a:ext cx="0" cy="189999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614F2E-3A00-4EC9-B00B-8A03C620DA17}"/>
              </a:ext>
            </a:extLst>
          </p:cNvPr>
          <p:cNvCxnSpPr>
            <a:cxnSpLocks/>
          </p:cNvCxnSpPr>
          <p:nvPr/>
        </p:nvCxnSpPr>
        <p:spPr>
          <a:xfrm>
            <a:off x="8107097" y="2371227"/>
            <a:ext cx="0" cy="596503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DE882E4E-EAFB-40BB-ACC4-FF84D2014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64345"/>
              </p:ext>
            </p:extLst>
          </p:nvPr>
        </p:nvGraphicFramePr>
        <p:xfrm>
          <a:off x="6535738" y="1862138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613544" imgH="715789" progId="ChemDraw.Document.6.0">
                  <p:embed/>
                </p:oleObj>
              </mc:Choice>
              <mc:Fallback>
                <p:oleObj name="CS ChemDraw Drawing" r:id="rId32" imgW="613544" imgH="715789" progId="ChemDraw.Document.6.0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DE882E4E-EAFB-40BB-ACC4-FF84D201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535738" y="1862138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7078C-35CC-4276-8E5E-FB1F035DDE66}"/>
              </a:ext>
            </a:extLst>
          </p:cNvPr>
          <p:cNvCxnSpPr>
            <a:cxnSpLocks/>
          </p:cNvCxnSpPr>
          <p:nvPr/>
        </p:nvCxnSpPr>
        <p:spPr>
          <a:xfrm flipH="1">
            <a:off x="6813550" y="1499551"/>
            <a:ext cx="65924" cy="36258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0EC93EA-6F94-4E0C-91E4-73141A84FA21}"/>
              </a:ext>
            </a:extLst>
          </p:cNvPr>
          <p:cNvCxnSpPr>
            <a:cxnSpLocks/>
          </p:cNvCxnSpPr>
          <p:nvPr/>
        </p:nvCxnSpPr>
        <p:spPr>
          <a:xfrm flipH="1">
            <a:off x="5596984" y="2336507"/>
            <a:ext cx="484729" cy="57496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5C72B55-903D-F229-2857-42662812D805}"/>
              </a:ext>
            </a:extLst>
          </p:cNvPr>
          <p:cNvSpPr/>
          <p:nvPr/>
        </p:nvSpPr>
        <p:spPr>
          <a:xfrm>
            <a:off x="6449673" y="3260034"/>
            <a:ext cx="2683798" cy="1349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B4143A-1BCC-9BC7-1811-B70D51095B82}"/>
              </a:ext>
            </a:extLst>
          </p:cNvPr>
          <p:cNvSpPr/>
          <p:nvPr/>
        </p:nvSpPr>
        <p:spPr>
          <a:xfrm flipV="1">
            <a:off x="7240456" y="941427"/>
            <a:ext cx="1847818" cy="2471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D97C10-FD07-4D46-9D7E-9549EDB5B810}"/>
              </a:ext>
            </a:extLst>
          </p:cNvPr>
          <p:cNvSpPr txBox="1"/>
          <p:nvPr/>
        </p:nvSpPr>
        <p:spPr>
          <a:xfrm>
            <a:off x="6900150" y="2661434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1-octene product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829516-7C45-44F3-AB9D-A6A9CF4CD55B}"/>
              </a:ext>
            </a:extLst>
          </p:cNvPr>
          <p:cNvCxnSpPr>
            <a:cxnSpLocks/>
          </p:cNvCxnSpPr>
          <p:nvPr/>
        </p:nvCxnSpPr>
        <p:spPr>
          <a:xfrm flipH="1" flipV="1">
            <a:off x="6534767" y="2901366"/>
            <a:ext cx="401047" cy="15743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911FDD3-1927-11B7-E13A-2509650997E2}"/>
              </a:ext>
            </a:extLst>
          </p:cNvPr>
          <p:cNvSpPr txBox="1"/>
          <p:nvPr/>
        </p:nvSpPr>
        <p:spPr>
          <a:xfrm>
            <a:off x="6906857" y="1930544"/>
            <a:ext cx="168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ethylene ligand assists BHT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725EE7-8915-205E-8F1E-C2C3C0FD3EDD}"/>
              </a:ext>
            </a:extLst>
          </p:cNvPr>
          <p:cNvSpPr/>
          <p:nvPr/>
        </p:nvSpPr>
        <p:spPr>
          <a:xfrm>
            <a:off x="1269960" y="616585"/>
            <a:ext cx="3360196" cy="34813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13CA1E-4148-4897-B143-04E4C8632E78}"/>
              </a:ext>
            </a:extLst>
          </p:cNvPr>
          <p:cNvSpPr txBox="1"/>
          <p:nvPr/>
        </p:nvSpPr>
        <p:spPr>
          <a:xfrm>
            <a:off x="3595338" y="3738949"/>
            <a:ext cx="2678920" cy="553998"/>
          </a:xfrm>
          <a:prstGeom prst="rect">
            <a:avLst/>
          </a:prstGeom>
          <a:solidFill>
            <a:srgbClr val="008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product-determining barrier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ΔΔ</a:t>
            </a:r>
            <a:r>
              <a:rPr lang="en-US" dirty="0">
                <a:solidFill>
                  <a:schemeClr val="bg1"/>
                </a:solidFill>
              </a:rPr>
              <a:t>G(1-hexene/1-octene) = 3.1 – 0.6 = 2.5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0EA626C-3E7F-DC8E-A229-9D9BC49B3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1052493" imgH="1037428" progId="ChemDraw.Document.6.0">
                  <p:embed/>
                </p:oleObj>
              </mc:Choice>
              <mc:Fallback>
                <p:oleObj name="CS ChemDraw Drawing" r:id="rId34" imgW="1052493" imgH="103742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0EA626C-3E7F-DC8E-A229-9D9BC49B3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BF8E1D-5A11-0B26-15CA-84DC54330625}"/>
              </a:ext>
            </a:extLst>
          </p:cNvPr>
          <p:cNvSpPr txBox="1"/>
          <p:nvPr/>
        </p:nvSpPr>
        <p:spPr>
          <a:xfrm>
            <a:off x="6318315" y="3362615"/>
            <a:ext cx="2769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Ethylene-assisted BHT explains why increased ethylene pressure does not yield higher 1-C</a:t>
            </a:r>
            <a:r>
              <a:rPr lang="en-US" sz="1400" b="1" baseline="-25000" dirty="0"/>
              <a:t>8</a:t>
            </a:r>
            <a:r>
              <a:rPr lang="en-US" sz="1400" b="1" dirty="0"/>
              <a:t> </a:t>
            </a:r>
            <a:r>
              <a:rPr lang="en-US" sz="1400" b="1" dirty="0" err="1"/>
              <a:t>wt</a:t>
            </a:r>
            <a:r>
              <a:rPr lang="en-US" sz="1400" b="1" dirty="0"/>
              <a:t>%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E72D1E-BC01-54EA-F13A-CBF330C85C89}"/>
              </a:ext>
            </a:extLst>
          </p:cNvPr>
          <p:cNvSpPr/>
          <p:nvPr/>
        </p:nvSpPr>
        <p:spPr>
          <a:xfrm>
            <a:off x="6531292" y="1840144"/>
            <a:ext cx="1853753" cy="752057"/>
          </a:xfrm>
          <a:prstGeom prst="roundRect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C4F3B74-7192-C007-B629-B66AF6914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20491"/>
              </p:ext>
            </p:extLst>
          </p:nvPr>
        </p:nvGraphicFramePr>
        <p:xfrm>
          <a:off x="5933037" y="1270555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61144" imgH="715789" progId="ChemDraw.Document.6.0">
                  <p:embed/>
                </p:oleObj>
              </mc:Choice>
              <mc:Fallback>
                <p:oleObj name="CS ChemDraw Drawing" r:id="rId16" imgW="461144" imgH="715789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C4F3B74-7192-C007-B629-B66AF6914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33037" y="1270555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3051C6D-943C-44BE-81CF-FF51DD4C70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64345"/>
              </p:ext>
            </p:extLst>
          </p:nvPr>
        </p:nvGraphicFramePr>
        <p:xfrm>
          <a:off x="6536487" y="1862694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613544" imgH="715789" progId="ChemDraw.Document.6.0">
                  <p:embed/>
                </p:oleObj>
              </mc:Choice>
              <mc:Fallback>
                <p:oleObj name="CS ChemDraw Drawing" r:id="rId32" imgW="613544" imgH="715789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3051C6D-943C-44BE-81CF-FF51DD4C70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536487" y="1862694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D8DAB-B61D-1DC0-67B8-A63E5BAC4DAA}"/>
              </a:ext>
            </a:extLst>
          </p:cNvPr>
          <p:cNvGrpSpPr/>
          <p:nvPr/>
        </p:nvGrpSpPr>
        <p:grpSpPr>
          <a:xfrm>
            <a:off x="5988919" y="1503677"/>
            <a:ext cx="2473445" cy="1072680"/>
            <a:chOff x="5988919" y="1503677"/>
            <a:chExt cx="2473445" cy="10726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40ED9A-A05A-5D71-729A-D96EAF1E686A}"/>
                </a:ext>
              </a:extLst>
            </p:cNvPr>
            <p:cNvSpPr/>
            <p:nvPr/>
          </p:nvSpPr>
          <p:spPr>
            <a:xfrm>
              <a:off x="6554628" y="1503677"/>
              <a:ext cx="1907736" cy="1072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1695E5-9A05-F32F-B1B6-E6D77FA87B71}"/>
                </a:ext>
              </a:extLst>
            </p:cNvPr>
            <p:cNvSpPr/>
            <p:nvPr/>
          </p:nvSpPr>
          <p:spPr>
            <a:xfrm>
              <a:off x="5988919" y="2227629"/>
              <a:ext cx="514579" cy="1430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661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136" y="206004"/>
            <a:ext cx="7570892" cy="618166"/>
          </a:xfrm>
        </p:spPr>
        <p:txBody>
          <a:bodyPr/>
          <a:lstStyle/>
          <a:p>
            <a:r>
              <a:rPr lang="en-US" dirty="0"/>
              <a:t>Mechanism: PhCl facilitates 1-hexene 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0EA626C-3E7F-DC8E-A229-9D9BC49B3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52493" imgH="1037428" progId="ChemDraw.Document.6.0">
                  <p:embed/>
                </p:oleObj>
              </mc:Choice>
              <mc:Fallback>
                <p:oleObj name="CS ChemDraw Drawing" r:id="rId3" imgW="1052493" imgH="103742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0EA626C-3E7F-DC8E-A229-9D9BC49B3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6DB59C7-158E-805E-B504-8BC032CFC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163186"/>
              </p:ext>
            </p:extLst>
          </p:nvPr>
        </p:nvGraphicFramePr>
        <p:xfrm>
          <a:off x="1298720" y="1459089"/>
          <a:ext cx="3913187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815993" imgH="951996" progId="ChemDraw.Document.6.0">
                  <p:embed/>
                </p:oleObj>
              </mc:Choice>
              <mc:Fallback>
                <p:oleObj name="CS ChemDraw Drawing" r:id="rId5" imgW="2815993" imgH="951996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4D03BD3B-6EA9-A7AE-C275-6EF7A85C5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8720" y="1459089"/>
                        <a:ext cx="3913187" cy="132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896A5C1-A102-0FEC-FA48-DDF0A461D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143074"/>
              </p:ext>
            </p:extLst>
          </p:nvPr>
        </p:nvGraphicFramePr>
        <p:xfrm>
          <a:off x="5359214" y="1464839"/>
          <a:ext cx="2406650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785411" imgH="1031209" progId="ChemDraw.Document.6.0">
                  <p:embed/>
                </p:oleObj>
              </mc:Choice>
              <mc:Fallback>
                <p:oleObj name="CS ChemDraw Drawing" r:id="rId7" imgW="1785411" imgH="103120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9214" y="1464839"/>
                        <a:ext cx="2406650" cy="1392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9E757C-59A8-4BD4-C39E-398B8A589311}"/>
              </a:ext>
            </a:extLst>
          </p:cNvPr>
          <p:cNvSpPr txBox="1"/>
          <p:nvPr/>
        </p:nvSpPr>
        <p:spPr>
          <a:xfrm>
            <a:off x="1785879" y="3128414"/>
            <a:ext cx="5572241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</a:rPr>
              <a:t>Avoid use of chlorinated (co)solvents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Cl coordination lowers 1-octene/1-hexene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Corrosivity requires more expensive alloys for high pressure reactors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</a:endParaRPr>
          </a:p>
          <a:p>
            <a:pPr algn="l"/>
            <a:r>
              <a:rPr lang="en-US" sz="1200" b="1" u="sng" dirty="0">
                <a:solidFill>
                  <a:schemeClr val="bg1"/>
                </a:solidFill>
              </a:rPr>
              <a:t>Stick to aliphatic solvents</a:t>
            </a:r>
          </a:p>
        </p:txBody>
      </p:sp>
    </p:spTree>
    <p:extLst>
      <p:ext uri="{BB962C8B-B14F-4D97-AF65-F5344CB8AC3E}">
        <p14:creationId xmlns:p14="http://schemas.microsoft.com/office/powerpoint/2010/main" val="57043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94A20-99C3-717D-1F1F-306B10F6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422" y="649055"/>
            <a:ext cx="7367809" cy="3425028"/>
          </a:xfrm>
        </p:spPr>
        <p:txBody>
          <a:bodyPr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“solubility” means 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Solvent-Solute Interactions ]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&gt;&gt; 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Solute-Solute Interactions ]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Solute-Solute Interactions 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manifests as low melting temperature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65D1D-B3F6-F8E0-218E-9B9BEBAB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Greater Aliphatic Solubility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7714B-1277-E8D9-E365-0E289B40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1"/>
          <a:stretch/>
        </p:blipFill>
        <p:spPr>
          <a:xfrm>
            <a:off x="638025" y="778059"/>
            <a:ext cx="1018188" cy="3452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EEBBBB-09C0-D22E-229A-41C7DF135119}"/>
              </a:ext>
            </a:extLst>
          </p:cNvPr>
          <p:cNvSpPr txBox="1"/>
          <p:nvPr/>
        </p:nvSpPr>
        <p:spPr>
          <a:xfrm>
            <a:off x="-57665" y="4386723"/>
            <a:ext cx="24095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/>
              <a:t>Bjelobrk</a:t>
            </a:r>
            <a:r>
              <a:rPr lang="en-US" sz="800" dirty="0"/>
              <a:t> et al. </a:t>
            </a:r>
            <a:r>
              <a:rPr lang="en-US" sz="800" i="1" dirty="0" err="1"/>
              <a:t>Cryst</a:t>
            </a:r>
            <a:r>
              <a:rPr lang="en-US" sz="800" i="1" dirty="0"/>
              <a:t>. Growth Des.</a:t>
            </a:r>
            <a:r>
              <a:rPr lang="en-US" sz="800" dirty="0"/>
              <a:t> </a:t>
            </a:r>
            <a:r>
              <a:rPr lang="en-US" sz="800" b="1" dirty="0"/>
              <a:t>2021</a:t>
            </a:r>
            <a:r>
              <a:rPr lang="en-US" sz="800" dirty="0"/>
              <a:t>, </a:t>
            </a:r>
            <a:r>
              <a:rPr lang="en-US" sz="800" i="1" dirty="0"/>
              <a:t>21</a:t>
            </a:r>
            <a:r>
              <a:rPr lang="en-US" sz="800" dirty="0"/>
              <a:t>, 5198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FDF21F9-2EED-606D-ED2A-1F9ECBFA66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30202"/>
              </p:ext>
            </p:extLst>
          </p:nvPr>
        </p:nvGraphicFramePr>
        <p:xfrm>
          <a:off x="3005137" y="1363260"/>
          <a:ext cx="31337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132985" imgH="1006836" progId="ChemDraw.Document.6.0">
                  <p:embed/>
                </p:oleObj>
              </mc:Choice>
              <mc:Fallback>
                <p:oleObj name="CS ChemDraw Drawing" r:id="rId4" imgW="3132985" imgH="10068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5137" y="1363260"/>
                        <a:ext cx="313372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9FA2D38-E8C8-51CF-7A9F-F6D179243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575134"/>
              </p:ext>
            </p:extLst>
          </p:nvPr>
        </p:nvGraphicFramePr>
        <p:xfrm>
          <a:off x="2443291" y="2523191"/>
          <a:ext cx="50466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047129" imgH="933716" progId="ChemDraw.Document.6.0">
                  <p:embed/>
                </p:oleObj>
              </mc:Choice>
              <mc:Fallback>
                <p:oleObj name="CS ChemDraw Drawing" r:id="rId6" imgW="5047129" imgH="93371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43291" y="2523191"/>
                        <a:ext cx="5046663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9E7501B-502A-B533-C10A-175E8AF54C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433861"/>
              </p:ext>
            </p:extLst>
          </p:nvPr>
        </p:nvGraphicFramePr>
        <p:xfrm>
          <a:off x="2545115" y="3183102"/>
          <a:ext cx="1122363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22740" imgH="1404695" progId="ChemDraw.Document.6.0">
                  <p:embed/>
                </p:oleObj>
              </mc:Choice>
              <mc:Fallback>
                <p:oleObj name="CS ChemDraw Drawing" r:id="rId8" imgW="1122740" imgH="140469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5115" y="3183102"/>
                        <a:ext cx="1122363" cy="140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546BEA7-C393-8716-276D-2AA521379214}"/>
              </a:ext>
            </a:extLst>
          </p:cNvPr>
          <p:cNvSpPr txBox="1"/>
          <p:nvPr/>
        </p:nvSpPr>
        <p:spPr>
          <a:xfrm>
            <a:off x="4049142" y="3811129"/>
            <a:ext cx="3675807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</a:rPr>
              <a:t>To enhance aliphatic solubility, design ligand with cis-1,4-substituted cyclohexyl </a:t>
            </a:r>
            <a:r>
              <a:rPr lang="en-US" sz="1200" b="1" dirty="0" err="1">
                <a:solidFill>
                  <a:schemeClr val="bg1"/>
                </a:solidFill>
              </a:rPr>
              <a:t>substitutent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endParaRPr lang="en-US" sz="1200" b="1" u="sng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0AA4CB-51E9-46EC-1032-CC3969679B40}"/>
              </a:ext>
            </a:extLst>
          </p:cNvPr>
          <p:cNvGrpSpPr/>
          <p:nvPr/>
        </p:nvGrpSpPr>
        <p:grpSpPr>
          <a:xfrm>
            <a:off x="7591778" y="862695"/>
            <a:ext cx="1599676" cy="3127316"/>
            <a:chOff x="7591778" y="862695"/>
            <a:chExt cx="1599676" cy="3127316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E0EBA8CE-95B0-6E87-CB35-7DB4037AD74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336128"/>
                </p:ext>
              </p:extLst>
            </p:nvPr>
          </p:nvGraphicFramePr>
          <p:xfrm>
            <a:off x="7591778" y="1130708"/>
            <a:ext cx="1400175" cy="2636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1400287" imgH="2636268" progId="ChemDraw.Document.6.0">
                    <p:embed/>
                  </p:oleObj>
                </mc:Choice>
                <mc:Fallback>
                  <p:oleObj name="CS ChemDraw Drawing" r:id="rId10" imgW="1400287" imgH="2636268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591778" y="1130708"/>
                          <a:ext cx="1400175" cy="2636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1F1753-1D4E-7358-D1D6-D3DDF84B5535}"/>
                </a:ext>
              </a:extLst>
            </p:cNvPr>
            <p:cNvSpPr txBox="1"/>
            <p:nvPr/>
          </p:nvSpPr>
          <p:spPr>
            <a:xfrm>
              <a:off x="7751471" y="862695"/>
              <a:ext cx="14398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insoluble in hexanes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038E9A-5BDF-CD3A-CE94-D015746C7920}"/>
                </a:ext>
              </a:extLst>
            </p:cNvPr>
            <p:cNvSpPr txBox="1"/>
            <p:nvPr/>
          </p:nvSpPr>
          <p:spPr>
            <a:xfrm>
              <a:off x="7865449" y="3743790"/>
              <a:ext cx="13260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soluble in hexanes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3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77D25-4FDB-F71D-1940-53426B4A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58" y="206004"/>
            <a:ext cx="8492270" cy="618166"/>
          </a:xfrm>
        </p:spPr>
        <p:txBody>
          <a:bodyPr/>
          <a:lstStyle/>
          <a:p>
            <a:r>
              <a:rPr lang="en-US" dirty="0"/>
              <a:t>Initial Experiments with CrCl</a:t>
            </a:r>
            <a:r>
              <a:rPr lang="en-US" baseline="-25000" dirty="0"/>
              <a:t>3</a:t>
            </a:r>
            <a:r>
              <a:rPr lang="en-US" dirty="0"/>
              <a:t>(THF)</a:t>
            </a:r>
            <a:r>
              <a:rPr lang="en-US" baseline="-25000" dirty="0"/>
              <a:t>3</a:t>
            </a:r>
            <a:r>
              <a:rPr lang="en-US" dirty="0"/>
              <a:t> and </a:t>
            </a:r>
            <a:r>
              <a:rPr lang="en-US" dirty="0" err="1"/>
              <a:t>PhX</a:t>
            </a:r>
            <a:r>
              <a:rPr lang="en-US" dirty="0"/>
              <a:t> co-solvent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A5221-DEFD-D5EB-7FE4-87F7B91A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95" y="2258893"/>
            <a:ext cx="4993119" cy="1327182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AF7F380-A549-A5D8-C7DA-C78DE5746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749779"/>
              </p:ext>
            </p:extLst>
          </p:nvPr>
        </p:nvGraphicFramePr>
        <p:xfrm>
          <a:off x="3476368" y="819492"/>
          <a:ext cx="1827213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826648" imgH="1340894" progId="ChemDraw.Document.6.0">
                  <p:embed/>
                </p:oleObj>
              </mc:Choice>
              <mc:Fallback>
                <p:oleObj name="CS ChemDraw Drawing" r:id="rId3" imgW="1826648" imgH="13408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6368" y="819492"/>
                        <a:ext cx="1827213" cy="134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FB7322-EB9B-112E-324A-F85C0B6DDE3E}"/>
              </a:ext>
            </a:extLst>
          </p:cNvPr>
          <p:cNvSpPr txBox="1"/>
          <p:nvPr/>
        </p:nvSpPr>
        <p:spPr>
          <a:xfrm>
            <a:off x="2784389" y="3797391"/>
            <a:ext cx="367580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~2x activity of benchmark ligand </a:t>
            </a: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Patent filed on novel ligand </a:t>
            </a:r>
            <a:r>
              <a:rPr lang="en-US" sz="1200" b="1" dirty="0">
                <a:solidFill>
                  <a:schemeClr val="bg1"/>
                </a:solidFill>
              </a:rPr>
              <a:t>1</a:t>
            </a:r>
            <a:r>
              <a:rPr lang="en-US" sz="1200" dirty="0">
                <a:solidFill>
                  <a:schemeClr val="bg1"/>
                </a:solidFill>
              </a:rPr>
              <a:t> (SA6977)</a:t>
            </a:r>
          </a:p>
        </p:txBody>
      </p:sp>
    </p:spTree>
    <p:extLst>
      <p:ext uri="{BB962C8B-B14F-4D97-AF65-F5344CB8AC3E}">
        <p14:creationId xmlns:p14="http://schemas.microsoft.com/office/powerpoint/2010/main" val="29915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77D25-4FDB-F71D-1940-53426B4A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58" y="206004"/>
            <a:ext cx="8492270" cy="618166"/>
          </a:xfrm>
        </p:spPr>
        <p:txBody>
          <a:bodyPr/>
          <a:lstStyle/>
          <a:p>
            <a:r>
              <a:rPr lang="en-US" dirty="0"/>
              <a:t>Initial Experiments with CrCl</a:t>
            </a:r>
            <a:r>
              <a:rPr lang="en-US" baseline="-25000" dirty="0"/>
              <a:t>3</a:t>
            </a:r>
            <a:r>
              <a:rPr lang="en-US" dirty="0"/>
              <a:t>(THF)</a:t>
            </a:r>
            <a:r>
              <a:rPr lang="en-US" baseline="-25000" dirty="0"/>
              <a:t>3</a:t>
            </a:r>
            <a:r>
              <a:rPr lang="en-US" dirty="0"/>
              <a:t> and </a:t>
            </a:r>
            <a:r>
              <a:rPr lang="en-US" dirty="0" err="1"/>
              <a:t>PhX</a:t>
            </a:r>
            <a:r>
              <a:rPr lang="en-US" dirty="0"/>
              <a:t> co-solvent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AF7F380-A549-A5D8-C7DA-C78DE57463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6368" y="819492"/>
          <a:ext cx="1827213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826648" imgH="1340894" progId="ChemDraw.Document.6.0">
                  <p:embed/>
                </p:oleObj>
              </mc:Choice>
              <mc:Fallback>
                <p:oleObj name="CS ChemDraw Drawing" r:id="rId2" imgW="1826648" imgH="1340894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4AF7F380-A549-A5D8-C7DA-C78DE5746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6368" y="819492"/>
                        <a:ext cx="1827213" cy="134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7E66649-D3BE-0ADC-E827-BD265151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099" y="2188983"/>
            <a:ext cx="5073801" cy="1683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C28AA-7CC6-C438-FF75-C3681C602DC7}"/>
              </a:ext>
            </a:extLst>
          </p:cNvPr>
          <p:cNvSpPr txBox="1"/>
          <p:nvPr/>
        </p:nvSpPr>
        <p:spPr>
          <a:xfrm>
            <a:off x="2931876" y="4047009"/>
            <a:ext cx="2916195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lower [PhCl] does yield higher 1-octene</a:t>
            </a:r>
          </a:p>
        </p:txBody>
      </p:sp>
    </p:spTree>
    <p:extLst>
      <p:ext uri="{BB962C8B-B14F-4D97-AF65-F5344CB8AC3E}">
        <p14:creationId xmlns:p14="http://schemas.microsoft.com/office/powerpoint/2010/main" val="23577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43166-3DBC-5680-F973-C2BB5C1C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More Soluble Cr Precursor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3E93E6-95CC-274B-0964-A9F99379F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051148"/>
              </p:ext>
            </p:extLst>
          </p:nvPr>
        </p:nvGraphicFramePr>
        <p:xfrm>
          <a:off x="1441450" y="1023937"/>
          <a:ext cx="6262688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263102" imgH="1852735" progId="ChemDraw.Document.6.0">
                  <p:embed/>
                </p:oleObj>
              </mc:Choice>
              <mc:Fallback>
                <p:oleObj name="CS ChemDraw Drawing" r:id="rId2" imgW="6263102" imgH="185273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1450" y="1023937"/>
                        <a:ext cx="6262688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A2384C2-DD78-1792-E44D-F8F2EC8B7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80944"/>
              </p:ext>
            </p:extLst>
          </p:nvPr>
        </p:nvGraphicFramePr>
        <p:xfrm>
          <a:off x="627837" y="3018843"/>
          <a:ext cx="7264012" cy="828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16003">
                  <a:extLst>
                    <a:ext uri="{9D8B030D-6E8A-4147-A177-3AD203B41FA5}">
                      <a16:colId xmlns:a16="http://schemas.microsoft.com/office/drawing/2014/main" val="2787356684"/>
                    </a:ext>
                  </a:extLst>
                </a:gridCol>
                <a:gridCol w="1816003">
                  <a:extLst>
                    <a:ext uri="{9D8B030D-6E8A-4147-A177-3AD203B41FA5}">
                      <a16:colId xmlns:a16="http://schemas.microsoft.com/office/drawing/2014/main" val="4279870739"/>
                    </a:ext>
                  </a:extLst>
                </a:gridCol>
                <a:gridCol w="1816003">
                  <a:extLst>
                    <a:ext uri="{9D8B030D-6E8A-4147-A177-3AD203B41FA5}">
                      <a16:colId xmlns:a16="http://schemas.microsoft.com/office/drawing/2014/main" val="1074453078"/>
                    </a:ext>
                  </a:extLst>
                </a:gridCol>
                <a:gridCol w="1816003">
                  <a:extLst>
                    <a:ext uri="{9D8B030D-6E8A-4147-A177-3AD203B41FA5}">
                      <a16:colId xmlns:a16="http://schemas.microsoft.com/office/drawing/2014/main" val="190020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DCM, THF, PhCl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DCM, THF, PhCl, aromatics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DCM, THF, PhCl, aromatics, </a:t>
                      </a:r>
                      <a:r>
                        <a:rPr lang="en-US" sz="1200" b="1" dirty="0" err="1"/>
                        <a:t>aliphatics</a:t>
                      </a:r>
                      <a:endParaRPr 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96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aromatics, </a:t>
                      </a:r>
                      <a:r>
                        <a:rPr lang="en-US" sz="1200" b="1" dirty="0" err="1"/>
                        <a:t>aliphatics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aliphatics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89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1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Boston 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157"/>
          <a:stretch/>
        </p:blipFill>
        <p:spPr bwMode="auto">
          <a:xfrm>
            <a:off x="1600200" y="843981"/>
            <a:ext cx="2130359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0559" y="824170"/>
            <a:ext cx="4397927" cy="37172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827982" y="913296"/>
            <a:ext cx="3855720" cy="3589394"/>
            <a:chOff x="4442460" y="990226"/>
            <a:chExt cx="3855720" cy="3589394"/>
          </a:xfrm>
        </p:grpSpPr>
        <p:sp>
          <p:nvSpPr>
            <p:cNvPr id="6" name="Rounded Rectangle 5"/>
            <p:cNvSpPr/>
            <p:nvPr/>
          </p:nvSpPr>
          <p:spPr>
            <a:xfrm>
              <a:off x="4442460" y="990226"/>
              <a:ext cx="3855720" cy="358939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5963" y="998488"/>
            <a:ext cx="3649662" cy="357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3896420" imgH="3811208" progId="ChemDraw.Document.6.0">
                    <p:embed/>
                  </p:oleObj>
                </mc:Choice>
                <mc:Fallback>
                  <p:oleObj name="CS ChemDraw Drawing" r:id="rId3" imgW="3896420" imgH="3811208" progId="ChemDraw.Document.6.0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5963" y="998488"/>
                          <a:ext cx="3649662" cy="357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20F9ED-9549-474A-83A1-ECEDDEF68CC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5BAFA46-7818-B444-5E3B-D216DB356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006267"/>
              </p:ext>
            </p:extLst>
          </p:nvPr>
        </p:nvGraphicFramePr>
        <p:xfrm>
          <a:off x="5120366" y="187696"/>
          <a:ext cx="11557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55013" imgH="680662" progId="ChemDraw.Document.6.0">
                  <p:embed/>
                </p:oleObj>
              </mc:Choice>
              <mc:Fallback>
                <p:oleObj name="CS ChemDraw Drawing" r:id="rId5" imgW="1155013" imgH="68066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0366" y="187696"/>
                        <a:ext cx="1155700" cy="68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483FB89-EF6A-0D91-E523-CE4DB4963DD1}"/>
              </a:ext>
            </a:extLst>
          </p:cNvPr>
          <p:cNvGrpSpPr/>
          <p:nvPr/>
        </p:nvGrpSpPr>
        <p:grpSpPr>
          <a:xfrm>
            <a:off x="1600744" y="206004"/>
            <a:ext cx="5822238" cy="4669936"/>
            <a:chOff x="1600744" y="206004"/>
            <a:chExt cx="5822238" cy="46699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B2C08-C16B-C6A5-5B0F-BAD95678EA3D}"/>
                </a:ext>
              </a:extLst>
            </p:cNvPr>
            <p:cNvSpPr txBox="1"/>
            <p:nvPr/>
          </p:nvSpPr>
          <p:spPr>
            <a:xfrm>
              <a:off x="1600744" y="4629719"/>
              <a:ext cx="58222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94542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789101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183656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578209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1972762" algn="l" defTabSz="394542" rtl="0" eaLnBrk="1" latinLnBrk="0" hangingPunct="1"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367322" algn="l" defTabSz="394542" rtl="0" eaLnBrk="1" latinLnBrk="0" hangingPunct="1"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2761854" algn="l" defTabSz="394542" rtl="0" eaLnBrk="1" latinLnBrk="0" hangingPunct="1"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156415" algn="l" defTabSz="394542" rtl="0" eaLnBrk="1" latinLnBrk="0" hangingPunct="1">
                <a:defRPr sz="1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aseline="30000" dirty="0"/>
                <a:t>1 </a:t>
              </a:r>
              <a:r>
                <a:rPr lang="en-US" dirty="0"/>
                <a:t>IHS Markit Report ‘Linear alpha-Olefins, Feb 2020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7B5C03-6F7E-DCEA-011E-C51C70B93FBE}"/>
                </a:ext>
              </a:extLst>
            </p:cNvPr>
            <p:cNvSpPr txBox="1"/>
            <p:nvPr/>
          </p:nvSpPr>
          <p:spPr>
            <a:xfrm>
              <a:off x="6241160" y="206004"/>
              <a:ext cx="7216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$1.2/kg </a:t>
              </a:r>
              <a:r>
                <a:rPr lang="en-US" b="1" baseline="30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1FD82-F049-019B-BEDB-94BE2593652D}"/>
                </a:ext>
              </a:extLst>
            </p:cNvPr>
            <p:cNvSpPr txBox="1"/>
            <p:nvPr/>
          </p:nvSpPr>
          <p:spPr>
            <a:xfrm>
              <a:off x="6217115" y="994457"/>
              <a:ext cx="7697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$0.83/kg </a:t>
              </a:r>
              <a:r>
                <a:rPr lang="en-US" b="1" baseline="30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9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A507F-D19C-7EA9-AD56-13D522AE4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437" y="2399013"/>
            <a:ext cx="5200650" cy="971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A2DB09-CBFA-69D1-936F-D636C8DC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Related Catalysts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4F135C-DB0E-F6D7-BD38-38801030B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698250"/>
              </p:ext>
            </p:extLst>
          </p:nvPr>
        </p:nvGraphicFramePr>
        <p:xfrm>
          <a:off x="2168525" y="682326"/>
          <a:ext cx="4805363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804724" imgH="1576743" progId="ChemDraw.Document.6.0">
                  <p:embed/>
                </p:oleObj>
              </mc:Choice>
              <mc:Fallback>
                <p:oleObj name="CS ChemDraw Drawing" r:id="rId3" imgW="4804724" imgH="157674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8525" y="682326"/>
                        <a:ext cx="4805363" cy="157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B5D3DB-F521-4473-DBB7-E5E3709FC659}"/>
              </a:ext>
            </a:extLst>
          </p:cNvPr>
          <p:cNvSpPr txBox="1"/>
          <p:nvPr/>
        </p:nvSpPr>
        <p:spPr>
          <a:xfrm>
            <a:off x="1976437" y="3512836"/>
            <a:ext cx="5200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Conditions: Cr(TMHD)</a:t>
            </a:r>
            <a:r>
              <a:rPr lang="en-US" sz="1000" b="0" i="0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  <a:r>
              <a:rPr lang="el-G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mol, L/Cr = 1, MMAO-3A = 2 mmol (Al/Cr 2000), Heptane, Total solution volume =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 mL, 45 bar, 45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C, 10 min.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DB9AC-4459-0EEC-C4C8-9684A69F3F00}"/>
              </a:ext>
            </a:extLst>
          </p:cNvPr>
          <p:cNvSpPr txBox="1"/>
          <p:nvPr/>
        </p:nvSpPr>
        <p:spPr>
          <a:xfrm>
            <a:off x="2895844" y="3999509"/>
            <a:ext cx="3675807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Heptane inhibits polyethylene formation</a:t>
            </a:r>
            <a:endParaRPr lang="en-US" sz="1200" b="1" u="sng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12644-AF54-3799-5DB6-0B17751503B7}"/>
              </a:ext>
            </a:extLst>
          </p:cNvPr>
          <p:cNvSpPr txBox="1"/>
          <p:nvPr/>
        </p:nvSpPr>
        <p:spPr>
          <a:xfrm>
            <a:off x="7177087" y="2508789"/>
            <a:ext cx="19669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Ligand </a:t>
            </a:r>
            <a:r>
              <a:rPr lang="en-US" b="1" dirty="0"/>
              <a:t>1</a:t>
            </a:r>
            <a:r>
              <a:rPr lang="en-US" dirty="0"/>
              <a:t> was sent to ARC@KAUST during their summer vacation and spent a few weeks outside of a glovebox</a:t>
            </a:r>
          </a:p>
        </p:txBody>
      </p:sp>
      <p:pic>
        <p:nvPicPr>
          <p:cNvPr id="16" name="Graphic 15" descr="Crown with solid fill">
            <a:extLst>
              <a:ext uri="{FF2B5EF4-FFF2-40B4-BE49-F238E27FC236}">
                <a16:creationId xmlns:a16="http://schemas.microsoft.com/office/drawing/2014/main" id="{90F18BA3-9363-DD29-B7EB-D638388F6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7779" y="21342"/>
            <a:ext cx="763441" cy="7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A3505D-2BBA-1516-42E2-AF812898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Ethylene Tetramerization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61E47-44A2-F67D-2260-796E5612D3A4}"/>
              </a:ext>
            </a:extLst>
          </p:cNvPr>
          <p:cNvSpPr txBox="1"/>
          <p:nvPr/>
        </p:nvSpPr>
        <p:spPr>
          <a:xfrm>
            <a:off x="873211" y="658740"/>
            <a:ext cx="285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n-lt"/>
              </a:rPr>
              <a:t>1-C</a:t>
            </a:r>
            <a:r>
              <a:rPr lang="en-US" sz="1400" baseline="-25000" dirty="0">
                <a:solidFill>
                  <a:schemeClr val="tx2"/>
                </a:solidFill>
                <a:latin typeface="+mn-lt"/>
              </a:rPr>
              <a:t>8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cannot be induced with higher [ethylene] or PhCl solvent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278EB-9C09-C107-4DA1-43DAA6C111B9}"/>
              </a:ext>
            </a:extLst>
          </p:cNvPr>
          <p:cNvSpPr txBox="1"/>
          <p:nvPr/>
        </p:nvSpPr>
        <p:spPr>
          <a:xfrm>
            <a:off x="4193060" y="708752"/>
            <a:ext cx="4720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n-lt"/>
              </a:rPr>
              <a:t>Design of novel ligands for aliphatic solubility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34C4600-8782-0DBA-411D-40A02A001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093"/>
              </p:ext>
            </p:extLst>
          </p:nvPr>
        </p:nvGraphicFramePr>
        <p:xfrm>
          <a:off x="55750" y="576448"/>
          <a:ext cx="817461" cy="85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79714" imgH="1021842" progId="ChemDraw.Document.6.0">
                  <p:embed/>
                </p:oleObj>
              </mc:Choice>
              <mc:Fallback>
                <p:oleObj name="CS ChemDraw Drawing" r:id="rId2" imgW="979714" imgH="1021842" progId="ChemDraw.Document.6.0">
                  <p:embed/>
                  <p:pic>
                    <p:nvPicPr>
                      <p:cNvPr id="320" name="Object 319">
                        <a:extLst>
                          <a:ext uri="{FF2B5EF4-FFF2-40B4-BE49-F238E27FC236}">
                            <a16:creationId xmlns:a16="http://schemas.microsoft.com/office/drawing/2014/main" id="{5A616519-A8CD-4F57-918B-C849279805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50" y="576448"/>
                        <a:ext cx="817461" cy="853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385F205-D129-EE5B-7FEE-51E4D743B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994247"/>
              </p:ext>
            </p:extLst>
          </p:nvPr>
        </p:nvGraphicFramePr>
        <p:xfrm>
          <a:off x="316775" y="1645937"/>
          <a:ext cx="3789223" cy="1117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450233" imgH="721882" progId="ChemDraw.Document.6.0">
                  <p:embed/>
                </p:oleObj>
              </mc:Choice>
              <mc:Fallback>
                <p:oleObj name="CS ChemDraw Drawing" r:id="rId4" imgW="2450233" imgH="72188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775" y="1645937"/>
                        <a:ext cx="3789223" cy="1117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 descr="Merger outline">
            <a:extLst>
              <a:ext uri="{FF2B5EF4-FFF2-40B4-BE49-F238E27FC236}">
                <a16:creationId xmlns:a16="http://schemas.microsoft.com/office/drawing/2014/main" id="{C0222A88-68AC-C261-13DC-22342F5D6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696465" y="1645937"/>
            <a:ext cx="914400" cy="914400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DAE854E-3835-4860-CD2C-3210BECC6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22291"/>
              </p:ext>
            </p:extLst>
          </p:nvPr>
        </p:nvGraphicFramePr>
        <p:xfrm>
          <a:off x="4572000" y="1087137"/>
          <a:ext cx="2211387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212131" imgH="1124043" progId="ChemDraw.Document.6.0">
                  <p:embed/>
                </p:oleObj>
              </mc:Choice>
              <mc:Fallback>
                <p:oleObj name="CS ChemDraw Drawing" r:id="rId8" imgW="2212131" imgH="112404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1087137"/>
                        <a:ext cx="2211387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055053F-F888-C278-CC68-7243554059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17044"/>
              </p:ext>
            </p:extLst>
          </p:nvPr>
        </p:nvGraphicFramePr>
        <p:xfrm>
          <a:off x="7490125" y="1080787"/>
          <a:ext cx="11303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30270" imgH="1130495" progId="ChemDraw.Document.6.0">
                  <p:embed/>
                </p:oleObj>
              </mc:Choice>
              <mc:Fallback>
                <p:oleObj name="CS ChemDraw Drawing" r:id="rId10" imgW="1130270" imgH="113049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90125" y="1080787"/>
                        <a:ext cx="11303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3C89775-1716-D0D6-0DD0-D0F06D2AF9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988951"/>
              </p:ext>
            </p:extLst>
          </p:nvPr>
        </p:nvGraphicFramePr>
        <p:xfrm>
          <a:off x="6696465" y="2807518"/>
          <a:ext cx="1131887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31704" imgH="1685348" progId="ChemDraw.Document.6.0">
                  <p:embed/>
                </p:oleObj>
              </mc:Choice>
              <mc:Fallback>
                <p:oleObj name="CS ChemDraw Drawing" r:id="rId12" imgW="1131704" imgH="168534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96465" y="2807518"/>
                        <a:ext cx="1131887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phic 21" descr="Merger outline">
            <a:extLst>
              <a:ext uri="{FF2B5EF4-FFF2-40B4-BE49-F238E27FC236}">
                <a16:creationId xmlns:a16="http://schemas.microsoft.com/office/drawing/2014/main" id="{9EBF06AA-FB12-C849-BA44-F883D8CB5A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139"/>
          <a:stretch/>
        </p:blipFill>
        <p:spPr>
          <a:xfrm rot="5400000">
            <a:off x="6902840" y="2224389"/>
            <a:ext cx="501650" cy="914400"/>
          </a:xfrm>
          <a:prstGeom prst="rect">
            <a:avLst/>
          </a:prstGeom>
        </p:spPr>
      </p:pic>
      <p:pic>
        <p:nvPicPr>
          <p:cNvPr id="40" name="Content Placeholder 5">
            <a:extLst>
              <a:ext uri="{FF2B5EF4-FFF2-40B4-BE49-F238E27FC236}">
                <a16:creationId xmlns:a16="http://schemas.microsoft.com/office/drawing/2014/main" id="{2A20E9D6-14EA-5B11-08E2-99CB08ABC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2124405" y="3712137"/>
            <a:ext cx="4429125" cy="7810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016FD1A-D96D-711F-1783-B8B2D65E6D61}"/>
              </a:ext>
            </a:extLst>
          </p:cNvPr>
          <p:cNvSpPr txBox="1"/>
          <p:nvPr/>
        </p:nvSpPr>
        <p:spPr>
          <a:xfrm>
            <a:off x="0" y="3825663"/>
            <a:ext cx="22113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Increase activity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Increase 1-octene selectivity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Decrease PE 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wt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7DF9DC-1151-B623-0A73-0DFFAEF342A2}"/>
              </a:ext>
            </a:extLst>
          </p:cNvPr>
          <p:cNvSpPr/>
          <p:nvPr/>
        </p:nvSpPr>
        <p:spPr>
          <a:xfrm>
            <a:off x="1849756" y="842508"/>
            <a:ext cx="5699686" cy="34813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manuscripts are being written by BDRC</a:t>
            </a:r>
          </a:p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Collaborators at SARC@KAUST and KFUPM are refining the catalyst with anti-fouling additives, varying process parameters, and larger scale (600 – 2000 mL)</a:t>
            </a:r>
          </a:p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final formulation will be handed off to SABIC in a Gate 4 meeting in Q3</a:t>
            </a:r>
          </a:p>
        </p:txBody>
      </p:sp>
    </p:spTree>
    <p:extLst>
      <p:ext uri="{BB962C8B-B14F-4D97-AF65-F5344CB8AC3E}">
        <p14:creationId xmlns:p14="http://schemas.microsoft.com/office/powerpoint/2010/main" val="9383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1232475"/>
            <a:ext cx="3684780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4593600" y="1213675"/>
            <a:ext cx="3684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 at KAUST </a:t>
            </a:r>
          </a:p>
          <a:p>
            <a:pPr algn="l"/>
            <a:r>
              <a:rPr lang="en-US" sz="1400" dirty="0"/>
              <a:t>Mohamed Elanany</a:t>
            </a:r>
          </a:p>
          <a:p>
            <a:pPr algn="l"/>
            <a:r>
              <a:rPr lang="en-US" sz="1400" dirty="0"/>
              <a:t>Motaz Khawaji</a:t>
            </a:r>
          </a:p>
          <a:p>
            <a:pPr algn="l"/>
            <a:r>
              <a:rPr lang="en-US" sz="1400" dirty="0"/>
              <a:t>Wei Xu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550852" y="1850641"/>
            <a:ext cx="3554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Atieh Abu Raqabah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4593600" y="2375635"/>
            <a:ext cx="40129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E. A. Jaseer</a:t>
            </a:r>
          </a:p>
          <a:p>
            <a:pPr algn="l"/>
            <a:r>
              <a:rPr lang="en-US" sz="1400" dirty="0"/>
              <a:t>Samir Barman</a:t>
            </a:r>
          </a:p>
          <a:p>
            <a:pPr algn="l"/>
            <a:r>
              <a:rPr lang="en-US" sz="1400" dirty="0"/>
              <a:t>Nestor Garcia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961D0-EEDA-706B-B3F4-FABD5754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A5164-9AB1-9283-FBC5-5A08F0BD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3F68D-9D06-42FA-98B9-71528276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Ethylene Oligomerization Mechanisms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8630A30-BECA-4CB6-98D5-C6BAB0E48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B6D789-FB27-468B-84CE-974A7F62CC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900" y="1515154"/>
          <a:ext cx="3910013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913273" imgH="1935175" progId="ChemDraw.Document.6.0">
                  <p:embed/>
                </p:oleObj>
              </mc:Choice>
              <mc:Fallback>
                <p:oleObj name="CS ChemDraw Drawing" r:id="rId2" imgW="3913273" imgH="1935175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B6D789-FB27-468B-84CE-974A7F62CC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515154"/>
                        <a:ext cx="3910013" cy="193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CA63F59-D965-4027-AC6C-9862BF9579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7250" y="1515154"/>
          <a:ext cx="4322763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323498" imgH="1996108" progId="ChemDraw.Document.6.0">
                  <p:embed/>
                </p:oleObj>
              </mc:Choice>
              <mc:Fallback>
                <p:oleObj name="CS ChemDraw Drawing" r:id="rId4" imgW="4323498" imgH="1996108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CA63F59-D965-4027-AC6C-9862BF957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7250" y="1515154"/>
                        <a:ext cx="4322763" cy="199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CE7C1-FBDD-4B68-83DD-45E6E1E85D16}"/>
              </a:ext>
            </a:extLst>
          </p:cNvPr>
          <p:cNvCxnSpPr>
            <a:cxnSpLocks/>
          </p:cNvCxnSpPr>
          <p:nvPr/>
        </p:nvCxnSpPr>
        <p:spPr>
          <a:xfrm flipV="1">
            <a:off x="4470400" y="676955"/>
            <a:ext cx="0" cy="384742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94A642-4F78-4BE5-8DC7-CA83544AD973}"/>
              </a:ext>
            </a:extLst>
          </p:cNvPr>
          <p:cNvSpPr txBox="1"/>
          <p:nvPr/>
        </p:nvSpPr>
        <p:spPr>
          <a:xfrm>
            <a:off x="-54131" y="3830348"/>
            <a:ext cx="436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Typically yields Schulz-Flory distribution of oligomers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FE266-980E-475C-B3E0-AE862A3BA56F}"/>
              </a:ext>
            </a:extLst>
          </p:cNvPr>
          <p:cNvSpPr txBox="1"/>
          <p:nvPr/>
        </p:nvSpPr>
        <p:spPr>
          <a:xfrm>
            <a:off x="4911278" y="3840973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May yield 1-hexene, 1-octene, or Schulz-Flory</a:t>
            </a:r>
          </a:p>
        </p:txBody>
      </p:sp>
    </p:spTree>
    <p:extLst>
      <p:ext uri="{BB962C8B-B14F-4D97-AF65-F5344CB8AC3E}">
        <p14:creationId xmlns:p14="http://schemas.microsoft.com/office/powerpoint/2010/main" val="19615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Ligand </a:t>
            </a:r>
            <a:r>
              <a:rPr lang="en-US" u="sng" dirty="0"/>
              <a:t>Bulk</a:t>
            </a:r>
            <a:r>
              <a:rPr lang="en-US" dirty="0"/>
              <a:t> Correlates with Total LAO (1-C</a:t>
            </a:r>
            <a:r>
              <a:rPr lang="en-US" baseline="-25000" dirty="0"/>
              <a:t>6</a:t>
            </a:r>
            <a:r>
              <a:rPr lang="en-US" dirty="0"/>
              <a:t> + 1-C</a:t>
            </a:r>
            <a:r>
              <a:rPr lang="en-US" baseline="-25000" dirty="0"/>
              <a:t>8</a:t>
            </a:r>
            <a:r>
              <a:rPr lang="en-US" dirty="0"/>
              <a:t>)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4EEA-AF5D-4957-8EC5-4C4E4E0EC2DB}"/>
              </a:ext>
            </a:extLst>
          </p:cNvPr>
          <p:cNvSpPr txBox="1"/>
          <p:nvPr/>
        </p:nvSpPr>
        <p:spPr>
          <a:xfrm>
            <a:off x="124389" y="721735"/>
            <a:ext cx="270093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Buried Volume @ Nitrogen: %</a:t>
            </a:r>
            <a:r>
              <a:rPr lang="en-US" sz="1200" u="sng" dirty="0" err="1"/>
              <a:t>V</a:t>
            </a:r>
            <a:r>
              <a:rPr lang="en-US" sz="1200" u="sng" baseline="-25000" dirty="0" err="1"/>
              <a:t>Bur</a:t>
            </a:r>
            <a:r>
              <a:rPr lang="en-US" sz="1200" u="sng" dirty="0"/>
              <a:t>(N)</a:t>
            </a:r>
          </a:p>
          <a:p>
            <a:endParaRPr lang="en-US" sz="1200" u="sng" baseline="-25000" dirty="0"/>
          </a:p>
          <a:p>
            <a:r>
              <a:rPr lang="en-US" sz="1200" dirty="0"/>
              <a:t>Calculated with </a:t>
            </a:r>
            <a:r>
              <a:rPr lang="en-US" sz="1200" dirty="0" err="1"/>
              <a:t>SambVca</a:t>
            </a:r>
            <a:r>
              <a:rPr lang="en-US" sz="1200" dirty="0"/>
              <a:t> </a:t>
            </a:r>
          </a:p>
          <a:p>
            <a:r>
              <a:rPr lang="en-US" sz="1200" dirty="0"/>
              <a:t>(Prof. Cavallo, KAUST)</a:t>
            </a:r>
          </a:p>
          <a:p>
            <a:endParaRPr lang="en-US" sz="1200" dirty="0"/>
          </a:p>
          <a:p>
            <a:r>
              <a:rPr lang="en-US" sz="1200" dirty="0"/>
              <a:t>Calculable for </a:t>
            </a:r>
            <a:r>
              <a:rPr lang="en-US" sz="1200" b="1" dirty="0"/>
              <a:t>all</a:t>
            </a:r>
            <a:r>
              <a:rPr lang="en-US" sz="1200" dirty="0"/>
              <a:t> PNP ligands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BD868-2BA9-432B-AE94-808C6B28EE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84" y="1444838"/>
            <a:ext cx="2663969" cy="2663969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2630EC1-3C52-4837-B319-9FD0EE8ADE19}"/>
              </a:ext>
            </a:extLst>
          </p:cNvPr>
          <p:cNvGrpSpPr/>
          <p:nvPr/>
        </p:nvGrpSpPr>
        <p:grpSpPr>
          <a:xfrm>
            <a:off x="954975" y="3810143"/>
            <a:ext cx="862784" cy="798099"/>
            <a:chOff x="5913393" y="3139717"/>
            <a:chExt cx="1150379" cy="1064132"/>
          </a:xfrm>
        </p:grpSpPr>
        <p:graphicFrame>
          <p:nvGraphicFramePr>
            <p:cNvPr id="84" name="Object 83">
              <a:extLst>
                <a:ext uri="{FF2B5EF4-FFF2-40B4-BE49-F238E27FC236}">
                  <a16:creationId xmlns:a16="http://schemas.microsoft.com/office/drawing/2014/main" id="{A5E9972E-701E-42D6-B386-B87358AEF6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956699" imgH="723207" progId="ChemDraw.Document.6.0">
                    <p:embed/>
                  </p:oleObj>
                </mc:Choice>
                <mc:Fallback>
                  <p:oleObj name="CS ChemDraw Drawing" r:id="rId8" imgW="956699" imgH="723207" progId="ChemDraw.Document.6.0">
                    <p:embed/>
                    <p:pic>
                      <p:nvPicPr>
                        <p:cNvPr id="84" name="Object 83">
                          <a:extLst>
                            <a:ext uri="{FF2B5EF4-FFF2-40B4-BE49-F238E27FC236}">
                              <a16:creationId xmlns:a16="http://schemas.microsoft.com/office/drawing/2014/main" id="{A5E9972E-701E-42D6-B386-B87358AEF65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1CC4CE3-8633-4335-A2CC-7364C395C375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1446711-AC75-4AD2-BCB4-FC5D75FC4E8C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4B6B555-CBEC-4DF3-BC8B-835E21ECCC58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E246C8B-3048-4764-8F1C-DF1373233F33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08188D-E0D4-44C5-A1BE-EEC3C47BC46A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AEA9DD4-27EA-4B21-8EA7-EFEFEB3A2ABB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440F53-2E82-4D97-890C-D81369CFDD89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6BC04DA-C947-4F7C-B282-FF444B08B16D}"/>
              </a:ext>
            </a:extLst>
          </p:cNvPr>
          <p:cNvGrpSpPr/>
          <p:nvPr/>
        </p:nvGrpSpPr>
        <p:grpSpPr>
          <a:xfrm>
            <a:off x="3529836" y="656800"/>
            <a:ext cx="2202148" cy="799139"/>
            <a:chOff x="4693318" y="870624"/>
            <a:chExt cx="2936197" cy="106551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A49618-C71D-456C-ACF2-DA95CAB4ED8E}"/>
                </a:ext>
              </a:extLst>
            </p:cNvPr>
            <p:cNvSpPr/>
            <p:nvPr/>
          </p:nvSpPr>
          <p:spPr>
            <a:xfrm>
              <a:off x="6765604" y="1421085"/>
              <a:ext cx="643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88.9</a:t>
              </a:r>
              <a:endParaRPr lang="en-US" sz="12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00732B-4D63-416A-A2EC-9E94A6520960}"/>
                </a:ext>
              </a:extLst>
            </p:cNvPr>
            <p:cNvSpPr/>
            <p:nvPr/>
          </p:nvSpPr>
          <p:spPr>
            <a:xfrm>
              <a:off x="6545458" y="870624"/>
              <a:ext cx="10840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%</a:t>
              </a:r>
              <a:r>
                <a:rPr lang="en-US" sz="1200" b="1" dirty="0" err="1">
                  <a:solidFill>
                    <a:schemeClr val="tx1">
                      <a:lumMod val="50000"/>
                    </a:schemeClr>
                  </a:solidFill>
                </a:rPr>
                <a:t>V</a:t>
              </a:r>
              <a:r>
                <a:rPr lang="en-US" sz="1200" b="1" baseline="-25000" dirty="0" err="1">
                  <a:solidFill>
                    <a:schemeClr val="tx1">
                      <a:lumMod val="50000"/>
                    </a:schemeClr>
                  </a:solidFill>
                </a:rPr>
                <a:t>Bur</a:t>
              </a:r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(N)</a:t>
              </a:r>
              <a:endParaRPr lang="en-US" sz="1200" b="1" dirty="0"/>
            </a:p>
          </p:txBody>
        </p:sp>
        <p:graphicFrame>
          <p:nvGraphicFramePr>
            <p:cNvPr id="69" name="Object 68">
              <a:extLst>
                <a:ext uri="{FF2B5EF4-FFF2-40B4-BE49-F238E27FC236}">
                  <a16:creationId xmlns:a16="http://schemas.microsoft.com/office/drawing/2014/main" id="{EF046AFA-9552-455C-9958-C6CA9D58F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3318" y="1242232"/>
            <a:ext cx="1243541" cy="693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862149" imgH="481307" progId="ChemDraw.Document.6.0">
                    <p:embed/>
                  </p:oleObj>
                </mc:Choice>
                <mc:Fallback>
                  <p:oleObj name="CS ChemDraw Drawing" r:id="rId10" imgW="862149" imgH="481307" progId="ChemDraw.Document.6.0">
                    <p:embed/>
                    <p:pic>
                      <p:nvPicPr>
                        <p:cNvPr id="69" name="Object 68">
                          <a:extLst>
                            <a:ext uri="{FF2B5EF4-FFF2-40B4-BE49-F238E27FC236}">
                              <a16:creationId xmlns:a16="http://schemas.microsoft.com/office/drawing/2014/main" id="{EF046AFA-9552-455C-9958-C6CA9D58F4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93318" y="1242232"/>
                          <a:ext cx="1243541" cy="6939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82C244-8ADD-4DBD-B560-576729213D44}"/>
                </a:ext>
              </a:extLst>
            </p:cNvPr>
            <p:cNvSpPr txBox="1"/>
            <p:nvPr/>
          </p:nvSpPr>
          <p:spPr>
            <a:xfrm>
              <a:off x="6217499" y="1434444"/>
              <a:ext cx="392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8A3F0F3-4ADF-4AC3-8877-73AEB1E61242}"/>
              </a:ext>
            </a:extLst>
          </p:cNvPr>
          <p:cNvGrpSpPr/>
          <p:nvPr/>
        </p:nvGrpSpPr>
        <p:grpSpPr>
          <a:xfrm>
            <a:off x="3320747" y="1482139"/>
            <a:ext cx="2236280" cy="699062"/>
            <a:chOff x="4427663" y="1976184"/>
            <a:chExt cx="2981706" cy="93208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5A51B4-E991-4FDE-B26A-310CA01B4420}"/>
                </a:ext>
              </a:extLst>
            </p:cNvPr>
            <p:cNvSpPr txBox="1"/>
            <p:nvPr/>
          </p:nvSpPr>
          <p:spPr>
            <a:xfrm>
              <a:off x="6765604" y="2484106"/>
              <a:ext cx="64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88.5</a:t>
              </a:r>
            </a:p>
          </p:txBody>
        </p:sp>
        <p:graphicFrame>
          <p:nvGraphicFramePr>
            <p:cNvPr id="70" name="Object 69">
              <a:extLst>
                <a:ext uri="{FF2B5EF4-FFF2-40B4-BE49-F238E27FC236}">
                  <a16:creationId xmlns:a16="http://schemas.microsoft.com/office/drawing/2014/main" id="{29443505-0F5E-4B51-A747-AB6E96BF18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7663" y="1976184"/>
            <a:ext cx="1774850" cy="9320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2" imgW="1229775" imgH="645899" progId="ChemDraw.Document.6.0">
                    <p:embed/>
                  </p:oleObj>
                </mc:Choice>
                <mc:Fallback>
                  <p:oleObj name="CS ChemDraw Drawing" r:id="rId12" imgW="1229775" imgH="645899" progId="ChemDraw.Document.6.0">
                    <p:embed/>
                    <p:pic>
                      <p:nvPicPr>
                        <p:cNvPr id="70" name="Object 69">
                          <a:extLst>
                            <a:ext uri="{FF2B5EF4-FFF2-40B4-BE49-F238E27FC236}">
                              <a16:creationId xmlns:a16="http://schemas.microsoft.com/office/drawing/2014/main" id="{29443505-0F5E-4B51-A747-AB6E96BF18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427663" y="1976184"/>
                          <a:ext cx="1774850" cy="9320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3401AF-9C75-4C6F-8FB6-A2D17A6BE549}"/>
                </a:ext>
              </a:extLst>
            </p:cNvPr>
            <p:cNvSpPr txBox="1"/>
            <p:nvPr/>
          </p:nvSpPr>
          <p:spPr>
            <a:xfrm>
              <a:off x="6217498" y="2489954"/>
              <a:ext cx="392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B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C05A748-C8E0-4BEB-8027-CE7082887BFC}"/>
              </a:ext>
            </a:extLst>
          </p:cNvPr>
          <p:cNvGrpSpPr/>
          <p:nvPr/>
        </p:nvGrpSpPr>
        <p:grpSpPr>
          <a:xfrm>
            <a:off x="3280383" y="2295706"/>
            <a:ext cx="2276643" cy="1037429"/>
            <a:chOff x="4373845" y="3060941"/>
            <a:chExt cx="3035525" cy="138323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43F788-2867-4E71-9354-655C7BF27C93}"/>
                </a:ext>
              </a:extLst>
            </p:cNvPr>
            <p:cNvSpPr txBox="1"/>
            <p:nvPr/>
          </p:nvSpPr>
          <p:spPr>
            <a:xfrm>
              <a:off x="6765605" y="3567894"/>
              <a:ext cx="64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88.5</a:t>
              </a:r>
            </a:p>
          </p:txBody>
        </p:sp>
        <p:graphicFrame>
          <p:nvGraphicFramePr>
            <p:cNvPr id="71" name="Object 70">
              <a:extLst>
                <a:ext uri="{FF2B5EF4-FFF2-40B4-BE49-F238E27FC236}">
                  <a16:creationId xmlns:a16="http://schemas.microsoft.com/office/drawing/2014/main" id="{40B69087-2329-4CC1-8726-C679D8DABF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3845" y="3060941"/>
            <a:ext cx="1882486" cy="138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1305664" imgH="959497" progId="ChemDraw.Document.6.0">
                    <p:embed/>
                  </p:oleObj>
                </mc:Choice>
                <mc:Fallback>
                  <p:oleObj name="CS ChemDraw Drawing" r:id="rId14" imgW="1305664" imgH="959497" progId="ChemDraw.Document.6.0">
                    <p:embed/>
                    <p:pic>
                      <p:nvPicPr>
                        <p:cNvPr id="71" name="Object 70">
                          <a:extLst>
                            <a:ext uri="{FF2B5EF4-FFF2-40B4-BE49-F238E27FC236}">
                              <a16:creationId xmlns:a16="http://schemas.microsoft.com/office/drawing/2014/main" id="{40B69087-2329-4CC1-8726-C679D8DABF5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373845" y="3060941"/>
                          <a:ext cx="1882486" cy="1383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D56D30-D830-47AB-8DBF-110CF34A0250}"/>
                </a:ext>
              </a:extLst>
            </p:cNvPr>
            <p:cNvSpPr txBox="1"/>
            <p:nvPr/>
          </p:nvSpPr>
          <p:spPr>
            <a:xfrm>
              <a:off x="6217499" y="3567894"/>
              <a:ext cx="392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C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DC90420-E711-4E62-9E29-DA966C5001B7}"/>
              </a:ext>
            </a:extLst>
          </p:cNvPr>
          <p:cNvGrpSpPr/>
          <p:nvPr/>
        </p:nvGrpSpPr>
        <p:grpSpPr>
          <a:xfrm>
            <a:off x="2995328" y="3217435"/>
            <a:ext cx="2561699" cy="1427324"/>
            <a:chOff x="3993771" y="4289913"/>
            <a:chExt cx="3415598" cy="1903098"/>
          </a:xfrm>
        </p:grpSpPr>
        <p:graphicFrame>
          <p:nvGraphicFramePr>
            <p:cNvPr id="72" name="Object 71">
              <a:extLst>
                <a:ext uri="{FF2B5EF4-FFF2-40B4-BE49-F238E27FC236}">
                  <a16:creationId xmlns:a16="http://schemas.microsoft.com/office/drawing/2014/main" id="{0FA452BC-A363-4248-B08A-574304ECE7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3771" y="4289913"/>
            <a:ext cx="2207684" cy="1903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6" imgW="1530842" imgH="1319230" progId="ChemDraw.Document.6.0">
                    <p:embed/>
                  </p:oleObj>
                </mc:Choice>
                <mc:Fallback>
                  <p:oleObj name="CS ChemDraw Drawing" r:id="rId16" imgW="1530842" imgH="1319230" progId="ChemDraw.Document.6.0">
                    <p:embed/>
                    <p:pic>
                      <p:nvPicPr>
                        <p:cNvPr id="72" name="Object 71">
                          <a:extLst>
                            <a:ext uri="{FF2B5EF4-FFF2-40B4-BE49-F238E27FC236}">
                              <a16:creationId xmlns:a16="http://schemas.microsoft.com/office/drawing/2014/main" id="{0FA452BC-A363-4248-B08A-574304ECE7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993771" y="4289913"/>
                          <a:ext cx="2207684" cy="19030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6997B0-6D15-4EF3-B5E3-336512A90D44}"/>
                </a:ext>
              </a:extLst>
            </p:cNvPr>
            <p:cNvSpPr txBox="1"/>
            <p:nvPr/>
          </p:nvSpPr>
          <p:spPr>
            <a:xfrm>
              <a:off x="6765604" y="5295961"/>
              <a:ext cx="64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91.1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C3D9F40-AC86-4398-9FFE-6D55D4361425}"/>
                </a:ext>
              </a:extLst>
            </p:cNvPr>
            <p:cNvSpPr txBox="1"/>
            <p:nvPr/>
          </p:nvSpPr>
          <p:spPr>
            <a:xfrm>
              <a:off x="6217498" y="5305977"/>
              <a:ext cx="14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D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A1C4A68-2606-4E0A-8BCB-7503408F4D71}"/>
              </a:ext>
            </a:extLst>
          </p:cNvPr>
          <p:cNvGrpSpPr/>
          <p:nvPr/>
        </p:nvGrpSpPr>
        <p:grpSpPr>
          <a:xfrm>
            <a:off x="7819216" y="1235163"/>
            <a:ext cx="588934" cy="3516173"/>
            <a:chOff x="10425621" y="1646884"/>
            <a:chExt cx="785245" cy="468823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C0DCA96-7CF7-4355-B150-D9748E7D7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2589" r="1546"/>
            <a:stretch/>
          </p:blipFill>
          <p:spPr>
            <a:xfrm>
              <a:off x="10425621" y="1646884"/>
              <a:ext cx="785245" cy="468823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1A35604-3534-4BD0-B2D5-482CADB4153F}"/>
                </a:ext>
              </a:extLst>
            </p:cNvPr>
            <p:cNvSpPr txBox="1"/>
            <p:nvPr/>
          </p:nvSpPr>
          <p:spPr>
            <a:xfrm>
              <a:off x="10602724" y="3965914"/>
              <a:ext cx="14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DCE31BD-4A17-432F-9385-4DCFE59DB02A}"/>
                </a:ext>
              </a:extLst>
            </p:cNvPr>
            <p:cNvSpPr txBox="1"/>
            <p:nvPr/>
          </p:nvSpPr>
          <p:spPr>
            <a:xfrm>
              <a:off x="10602724" y="1795943"/>
              <a:ext cx="14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D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807DF36-8923-497F-B31C-6AE696A277AA}"/>
              </a:ext>
            </a:extLst>
          </p:cNvPr>
          <p:cNvGrpSpPr/>
          <p:nvPr/>
        </p:nvGrpSpPr>
        <p:grpSpPr>
          <a:xfrm>
            <a:off x="6163953" y="594671"/>
            <a:ext cx="2266173" cy="4156665"/>
            <a:chOff x="8217936" y="789084"/>
            <a:chExt cx="3021564" cy="554222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BC9EF26-06B6-4EA0-94CC-831AAB01CD1E}"/>
                </a:ext>
              </a:extLst>
            </p:cNvPr>
            <p:cNvSpPr txBox="1"/>
            <p:nvPr/>
          </p:nvSpPr>
          <p:spPr>
            <a:xfrm>
              <a:off x="9477686" y="2309389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BBCAD9F-6CC5-4A59-AE38-E54C8923025F}"/>
                </a:ext>
              </a:extLst>
            </p:cNvPr>
            <p:cNvSpPr txBox="1"/>
            <p:nvPr/>
          </p:nvSpPr>
          <p:spPr>
            <a:xfrm>
              <a:off x="9281502" y="2944512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B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66B972E-D974-4EBE-8357-F3B792742A02}"/>
                </a:ext>
              </a:extLst>
            </p:cNvPr>
            <p:cNvSpPr txBox="1"/>
            <p:nvPr/>
          </p:nvSpPr>
          <p:spPr>
            <a:xfrm>
              <a:off x="9299320" y="3291021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C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582FC28-89A8-4B6A-B1AC-BE7593B564D5}"/>
                </a:ext>
              </a:extLst>
            </p:cNvPr>
            <p:cNvSpPr txBox="1"/>
            <p:nvPr/>
          </p:nvSpPr>
          <p:spPr>
            <a:xfrm>
              <a:off x="9477688" y="4499391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995B0D-FB62-4364-9A2B-DDCCCC2A629B}"/>
                </a:ext>
              </a:extLst>
            </p:cNvPr>
            <p:cNvSpPr txBox="1"/>
            <p:nvPr/>
          </p:nvSpPr>
          <p:spPr>
            <a:xfrm>
              <a:off x="9200145" y="5109423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B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5C96BA4-9D6C-41A2-94D6-765A42EA9016}"/>
                </a:ext>
              </a:extLst>
            </p:cNvPr>
            <p:cNvSpPr txBox="1"/>
            <p:nvPr/>
          </p:nvSpPr>
          <p:spPr>
            <a:xfrm>
              <a:off x="9199977" y="4884787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C</a:t>
              </a:r>
            </a:p>
          </p:txBody>
        </p:sp>
        <p:graphicFrame>
          <p:nvGraphicFramePr>
            <p:cNvPr id="113" name="Object 112">
              <a:extLst>
                <a:ext uri="{FF2B5EF4-FFF2-40B4-BE49-F238E27FC236}">
                  <a16:creationId xmlns:a16="http://schemas.microsoft.com/office/drawing/2014/main" id="{B482082F-8482-477D-AADF-9F966451D4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55793" y="789084"/>
            <a:ext cx="2883707" cy="92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9" imgW="2474478" imgH="793658" progId="ChemDraw.Document.6.0">
                    <p:embed/>
                  </p:oleObj>
                </mc:Choice>
                <mc:Fallback>
                  <p:oleObj name="CS ChemDraw Drawing" r:id="rId19" imgW="2474478" imgH="793658" progId="ChemDraw.Document.6.0">
                    <p:embed/>
                    <p:pic>
                      <p:nvPicPr>
                        <p:cNvPr id="113" name="Object 112">
                          <a:extLst>
                            <a:ext uri="{FF2B5EF4-FFF2-40B4-BE49-F238E27FC236}">
                              <a16:creationId xmlns:a16="http://schemas.microsoft.com/office/drawing/2014/main" id="{B482082F-8482-477D-AADF-9F966451D4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355793" y="789084"/>
                          <a:ext cx="2883707" cy="92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CA63E9C4-E4BB-4A5F-ADC2-FE90C77E4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27285"/>
            <a:stretch/>
          </p:blipFill>
          <p:spPr>
            <a:xfrm>
              <a:off x="8217936" y="1643074"/>
              <a:ext cx="2207685" cy="4688230"/>
            </a:xfrm>
            <a:prstGeom prst="rect">
              <a:avLst/>
            </a:prstGeom>
          </p:spPr>
        </p:pic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C353DB04-6961-45EA-8D7D-154D9C28E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052493" imgH="1037428" progId="ChemDraw.Document.6.0">
                  <p:embed/>
                </p:oleObj>
              </mc:Choice>
              <mc:Fallback>
                <p:oleObj name="CS ChemDraw Drawing" r:id="rId21" imgW="1052493" imgH="1037428" progId="ChemDraw.Document.6.0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C353DB04-6961-45EA-8D7D-154D9C28E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01BE59BE-5794-43D2-BB64-3502094F8CF3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B0FDE81-076D-47E7-8589-5AA8B1032D92}"/>
              </a:ext>
            </a:extLst>
          </p:cNvPr>
          <p:cNvSpPr/>
          <p:nvPr/>
        </p:nvSpPr>
        <p:spPr>
          <a:xfrm>
            <a:off x="444815" y="4648018"/>
            <a:ext cx="82642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Barman, S.; Jaseer, E. A.; Garcia, N.; Elanany, M.; Khawaji, M.; Xu, W.; </a:t>
            </a:r>
            <a:r>
              <a:rPr lang="en-US" sz="700" u="sng" dirty="0"/>
              <a:t>Lin, S</a:t>
            </a:r>
            <a:r>
              <a:rPr lang="en-US" sz="700" dirty="0"/>
              <a:t>.; </a:t>
            </a:r>
            <a:r>
              <a:rPr lang="en-US" sz="700" dirty="0" err="1"/>
              <a:t>Alasiri</a:t>
            </a:r>
            <a:r>
              <a:rPr lang="en-US" sz="700" dirty="0"/>
              <a:t>, H.; Akhtar, M. N.; </a:t>
            </a:r>
            <a:r>
              <a:rPr lang="en-US" sz="700" dirty="0" err="1"/>
              <a:t>Theravalappil</a:t>
            </a:r>
            <a:r>
              <a:rPr lang="en-US" sz="700" dirty="0"/>
              <a:t>, R. </a:t>
            </a:r>
            <a:r>
              <a:rPr lang="en-US" sz="700" i="1" dirty="0"/>
              <a:t>Chem. </a:t>
            </a:r>
            <a:r>
              <a:rPr lang="en-US" sz="700" i="1" dirty="0" err="1"/>
              <a:t>Commun</a:t>
            </a:r>
            <a:r>
              <a:rPr lang="en-US" sz="700" i="1" dirty="0"/>
              <a:t>. </a:t>
            </a:r>
            <a:r>
              <a:rPr lang="en-US" sz="700" b="1" dirty="0"/>
              <a:t>2022</a:t>
            </a:r>
            <a:r>
              <a:rPr lang="en-US" sz="700" dirty="0"/>
              <a:t>, </a:t>
            </a:r>
            <a:r>
              <a:rPr lang="en-US" sz="700" i="1" dirty="0"/>
              <a:t>58</a:t>
            </a:r>
            <a:r>
              <a:rPr lang="en-US" sz="700" dirty="0"/>
              <a:t>, 10044</a:t>
            </a:r>
          </a:p>
          <a:p>
            <a:r>
              <a:rPr lang="en-US" sz="700" dirty="0"/>
              <a:t>Patent US11484871B1, Nov. 1, 2022. </a:t>
            </a:r>
          </a:p>
        </p:txBody>
      </p:sp>
    </p:spTree>
    <p:extLst>
      <p:ext uri="{BB962C8B-B14F-4D97-AF65-F5344CB8AC3E}">
        <p14:creationId xmlns:p14="http://schemas.microsoft.com/office/powerpoint/2010/main" val="30137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690B4CF-9665-4CE9-C3B6-0FE836963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784408"/>
              </p:ext>
            </p:extLst>
          </p:nvPr>
        </p:nvGraphicFramePr>
        <p:xfrm>
          <a:off x="7284837" y="717404"/>
          <a:ext cx="1666693" cy="36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090679" imgH="4556829" progId="ChemDraw.Document.6.0">
                  <p:embed/>
                </p:oleObj>
              </mc:Choice>
              <mc:Fallback>
                <p:oleObj name="CS ChemDraw Drawing" r:id="rId5" imgW="2090679" imgH="4556829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89861FA-1590-481B-8C24-53D4EDBA29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84837" y="717404"/>
                        <a:ext cx="1666693" cy="36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15A8CA64-3241-46BA-A2ED-DBB21B6AA4B5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B197797-7E11-4520-A554-FCC10D64FE22}"/>
              </a:ext>
            </a:extLst>
          </p:cNvPr>
          <p:cNvGrpSpPr/>
          <p:nvPr/>
        </p:nvGrpSpPr>
        <p:grpSpPr>
          <a:xfrm>
            <a:off x="3795304" y="1204444"/>
            <a:ext cx="3067666" cy="2825741"/>
            <a:chOff x="5073105" y="1631325"/>
            <a:chExt cx="4090221" cy="376765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6B7232-0F82-42A4-8EE1-CE7CFA06C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2404"/>
            <a:stretch/>
          </p:blipFill>
          <p:spPr>
            <a:xfrm>
              <a:off x="5073105" y="1631325"/>
              <a:ext cx="2827001" cy="376765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74A806D-886A-471A-B402-7C5DE4C47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829" r="2199"/>
            <a:stretch/>
          </p:blipFill>
          <p:spPr>
            <a:xfrm>
              <a:off x="5073105" y="4337583"/>
              <a:ext cx="4090221" cy="1061397"/>
            </a:xfrm>
            <a:prstGeom prst="rect">
              <a:avLst/>
            </a:prstGeom>
          </p:spPr>
        </p:pic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4" progId="TCLayout.ActiveDocument.1">
                  <p:embed/>
                </p:oleObj>
              </mc:Choice>
              <mc:Fallback>
                <p:oleObj name="think-cell Slide" r:id="rId8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Ligand </a:t>
            </a:r>
            <a:r>
              <a:rPr lang="en-US" u="sng" dirty="0"/>
              <a:t>Stability</a:t>
            </a:r>
            <a:r>
              <a:rPr lang="en-US" dirty="0"/>
              <a:t> Correlates with Lower PE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31E119A-F451-4586-A8AE-E4561BA54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713572"/>
              </p:ext>
            </p:extLst>
          </p:nvPr>
        </p:nvGraphicFramePr>
        <p:xfrm>
          <a:off x="362305" y="1839337"/>
          <a:ext cx="3390694" cy="98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811828" imgH="524048" progId="ChemDraw.Document.6.0">
                  <p:embed/>
                </p:oleObj>
              </mc:Choice>
              <mc:Fallback>
                <p:oleObj name="CS ChemDraw Drawing" r:id="rId10" imgW="1811828" imgH="524048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31E119A-F451-4586-A8AE-E4561BA54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2305" y="1839337"/>
                        <a:ext cx="3390694" cy="983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396436D-6A9A-4E32-BC34-C1149B9C2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546" y="2840456"/>
          <a:ext cx="1613471" cy="155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02730" imgH="968848" progId="ChemDraw.Document.6.0">
                  <p:embed/>
                </p:oleObj>
              </mc:Choice>
              <mc:Fallback>
                <p:oleObj name="CS ChemDraw Drawing" r:id="rId12" imgW="1002730" imgH="968848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A396436D-6A9A-4E32-BC34-C1149B9C2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218546" y="2840456"/>
                        <a:ext cx="1613471" cy="1553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0279B74F-04D6-47C4-B6B4-3EAD0867D0EA}"/>
              </a:ext>
            </a:extLst>
          </p:cNvPr>
          <p:cNvSpPr/>
          <p:nvPr/>
        </p:nvSpPr>
        <p:spPr>
          <a:xfrm>
            <a:off x="1709002" y="4680915"/>
            <a:ext cx="51539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Lin, S.; Fromer, J. C.; Ghosh, Y.; Hanna, B.; Elanany, M.; Xu, W. </a:t>
            </a:r>
            <a:r>
              <a:rPr lang="en-US" sz="900" i="1" dirty="0"/>
              <a:t>Sci. Rep.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11</a:t>
            </a:r>
            <a:r>
              <a:rPr lang="en-US" sz="900" dirty="0"/>
              <a:t>, 4534.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3832F43-E459-44F4-8914-1D049A0A0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805" y="779306"/>
          <a:ext cx="2412616" cy="77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474478" imgH="793658" progId="ChemDraw.Document.6.0">
                  <p:embed/>
                </p:oleObj>
              </mc:Choice>
              <mc:Fallback>
                <p:oleObj name="CS ChemDraw Drawing" r:id="rId14" imgW="2474478" imgH="79365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3832F43-E459-44F4-8914-1D049A0A0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8805" y="779306"/>
                        <a:ext cx="2412616" cy="77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54AB2A0-376B-49EE-99C2-EB4FDE5569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187" y="2793432"/>
          <a:ext cx="940594" cy="832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56104" imgH="495023" progId="ChemDraw.Document.6.0">
                  <p:embed/>
                </p:oleObj>
              </mc:Choice>
              <mc:Fallback>
                <p:oleObj name="CS ChemDraw Drawing" r:id="rId16" imgW="556104" imgH="495023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B54AB2A0-376B-49EE-99C2-EB4FDE556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2686187" y="2793432"/>
                        <a:ext cx="940594" cy="832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D0170756-7070-417F-B540-9A79F2F67F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17" r="9"/>
          <a:stretch/>
        </p:blipFill>
        <p:spPr>
          <a:xfrm>
            <a:off x="3921063" y="1194034"/>
            <a:ext cx="3010352" cy="28257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5EFD75-74F7-48A7-9F40-CA4EE6A4CE08}"/>
              </a:ext>
            </a:extLst>
          </p:cNvPr>
          <p:cNvSpPr/>
          <p:nvPr/>
        </p:nvSpPr>
        <p:spPr>
          <a:xfrm rot="2309902">
            <a:off x="4308990" y="1608796"/>
            <a:ext cx="1840960" cy="812081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4F9037-5FCD-4AC2-A39A-DC245148E368}"/>
              </a:ext>
            </a:extLst>
          </p:cNvPr>
          <p:cNvSpPr/>
          <p:nvPr/>
        </p:nvSpPr>
        <p:spPr>
          <a:xfrm>
            <a:off x="123295" y="1762125"/>
            <a:ext cx="3705478" cy="2825853"/>
          </a:xfrm>
          <a:prstGeom prst="roundRect">
            <a:avLst/>
          </a:prstGeom>
          <a:noFill/>
          <a:ln w="952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C7A79F-1AA3-4463-9813-5DC6A91F541F}"/>
              </a:ext>
            </a:extLst>
          </p:cNvPr>
          <p:cNvGrpSpPr/>
          <p:nvPr/>
        </p:nvGrpSpPr>
        <p:grpSpPr>
          <a:xfrm>
            <a:off x="514350" y="1441845"/>
            <a:ext cx="5435511" cy="2978367"/>
            <a:chOff x="685800" y="1922460"/>
            <a:chExt cx="7247348" cy="397115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1BBA69-9D7F-41B5-9183-A41190C5BB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685800" y="1922460"/>
              <a:ext cx="5326304" cy="427040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8A5EEE-CACA-4464-88A5-33C0EB2AF9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>
              <a:off x="4951874" y="3450438"/>
              <a:ext cx="2981274" cy="2443178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E6B5DC7-A32D-49C2-B369-A27A4D6EB8F4}"/>
              </a:ext>
            </a:extLst>
          </p:cNvPr>
          <p:cNvSpPr/>
          <p:nvPr/>
        </p:nvSpPr>
        <p:spPr>
          <a:xfrm rot="2309902">
            <a:off x="5821395" y="2720862"/>
            <a:ext cx="1047715" cy="352717"/>
          </a:xfrm>
          <a:prstGeom prst="ellipse">
            <a:avLst/>
          </a:prstGeom>
          <a:noFill/>
          <a:ln w="9525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0348139-AC6E-4F29-9720-B1A3C929A515}"/>
              </a:ext>
            </a:extLst>
          </p:cNvPr>
          <p:cNvSpPr/>
          <p:nvPr/>
        </p:nvSpPr>
        <p:spPr>
          <a:xfrm>
            <a:off x="7197627" y="478878"/>
            <a:ext cx="1804029" cy="4109100"/>
          </a:xfrm>
          <a:prstGeom prst="roundRect">
            <a:avLst/>
          </a:prstGeom>
          <a:noFill/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CC1221B-C58A-4CB2-A88C-7BE16988C0C9}"/>
              </a:ext>
            </a:extLst>
          </p:cNvPr>
          <p:cNvGrpSpPr/>
          <p:nvPr/>
        </p:nvGrpSpPr>
        <p:grpSpPr>
          <a:xfrm>
            <a:off x="5935267" y="723288"/>
            <a:ext cx="1262360" cy="3671095"/>
            <a:chOff x="7913690" y="964384"/>
            <a:chExt cx="1683146" cy="489479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0F5ACA-8660-4693-A689-EC93DD590726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V="1">
              <a:off x="7913690" y="964384"/>
              <a:ext cx="1683146" cy="2463781"/>
            </a:xfrm>
            <a:prstGeom prst="line">
              <a:avLst/>
            </a:prstGeom>
            <a:ln w="127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BE2690-BD39-4E7E-BE82-1C4DB208ABF9}"/>
                </a:ext>
              </a:extLst>
            </p:cNvPr>
            <p:cNvCxnSpPr>
              <a:cxnSpLocks/>
              <a:stCxn id="58" idx="4"/>
            </p:cNvCxnSpPr>
            <p:nvPr/>
          </p:nvCxnSpPr>
          <p:spPr>
            <a:xfrm>
              <a:off x="8313961" y="4046990"/>
              <a:ext cx="1282875" cy="1812187"/>
            </a:xfrm>
            <a:prstGeom prst="line">
              <a:avLst/>
            </a:prstGeom>
            <a:ln w="127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F3F11327-AD8A-405A-AD21-4DD3937322D7}"/>
              </a:ext>
            </a:extLst>
          </p:cNvPr>
          <p:cNvSpPr/>
          <p:nvPr/>
        </p:nvSpPr>
        <p:spPr>
          <a:xfrm>
            <a:off x="7212221" y="2109934"/>
            <a:ext cx="1804029" cy="1015663"/>
          </a:xfrm>
          <a:prstGeom prst="rect">
            <a:avLst/>
          </a:prstGeom>
          <a:solidFill>
            <a:srgbClr val="53565A">
              <a:alpha val="78039"/>
            </a:srgbClr>
          </a:solidFill>
        </p:spPr>
        <p:txBody>
          <a:bodyPr wrap="square">
            <a:sp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Will extra-stable ligands yield very low polyethylene?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9E45AC74-AB8D-40C9-BA1F-575BB298D8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052493" imgH="1037428" progId="ChemDraw.Document.6.0">
                  <p:embed/>
                </p:oleObj>
              </mc:Choice>
              <mc:Fallback>
                <p:oleObj name="CS ChemDraw Drawing" r:id="rId18" imgW="1052493" imgH="1037428" progId="ChemDraw.Document.6.0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9E45AC74-AB8D-40C9-BA1F-575BB298D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905262C2-F7DF-4645-BE9F-44A9144F2490}"/>
              </a:ext>
            </a:extLst>
          </p:cNvPr>
          <p:cNvSpPr txBox="1"/>
          <p:nvPr/>
        </p:nvSpPr>
        <p:spPr>
          <a:xfrm rot="2330611">
            <a:off x="6271419" y="2455733"/>
            <a:ext cx="604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dirty="0"/>
              <a:t>projected </a:t>
            </a:r>
          </a:p>
          <a:p>
            <a:pPr algn="ctr"/>
            <a:r>
              <a:rPr lang="en-US" sz="750" dirty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02719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8" grpId="0" animBg="1"/>
      <p:bldP spid="59" grpId="0" animBg="1"/>
      <p:bldP spid="74" grpId="0" animBg="1"/>
      <p:bldP spid="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8BC3-E957-45D1-A604-8CCB7E73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3" y="206004"/>
            <a:ext cx="7638985" cy="618166"/>
          </a:xfrm>
        </p:spPr>
        <p:txBody>
          <a:bodyPr/>
          <a:lstStyle/>
          <a:p>
            <a:r>
              <a:rPr lang="en-US" u="sng" dirty="0"/>
              <a:t>Mechanism</a:t>
            </a:r>
            <a:r>
              <a:rPr lang="en-US" dirty="0"/>
              <a:t>: Prior DFT Study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2AE7AA-1AAC-40BA-8836-FD74EB4EB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274" y="668338"/>
          <a:ext cx="3976687" cy="380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977102" imgH="3806548" progId="ChemDraw.Document.6.0">
                  <p:embed/>
                </p:oleObj>
              </mc:Choice>
              <mc:Fallback>
                <p:oleObj name="CS ChemDraw Drawing" r:id="rId3" imgW="3977102" imgH="38065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2AE7AA-1AAC-40BA-8836-FD74EB4EB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274" y="668338"/>
                        <a:ext cx="3976687" cy="380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B5C52A-742E-4946-2DF2-C99256781B58}"/>
              </a:ext>
            </a:extLst>
          </p:cNvPr>
          <p:cNvSpPr txBox="1"/>
          <p:nvPr/>
        </p:nvSpPr>
        <p:spPr>
          <a:xfrm>
            <a:off x="71310" y="4391025"/>
            <a:ext cx="4727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Britovsek</a:t>
            </a:r>
            <a:r>
              <a:rPr lang="en-US" sz="1000" dirty="0"/>
              <a:t>, G. J. P.; McGuinness, D. S. </a:t>
            </a:r>
            <a:r>
              <a:rPr lang="en-US" i="1" dirty="0"/>
              <a:t>Chem. Eur. J.</a:t>
            </a:r>
            <a:r>
              <a:rPr lang="en-US" sz="1000" dirty="0"/>
              <a:t> </a:t>
            </a:r>
            <a:r>
              <a:rPr lang="en-US" sz="1000" b="1" dirty="0"/>
              <a:t>2016</a:t>
            </a:r>
            <a:r>
              <a:rPr lang="en-US" sz="1000" dirty="0"/>
              <a:t>, </a:t>
            </a:r>
            <a:r>
              <a:rPr lang="en-US" sz="1000" i="1" dirty="0"/>
              <a:t>22</a:t>
            </a:r>
            <a:r>
              <a:rPr lang="en-US" sz="1000" dirty="0"/>
              <a:t>, 16891</a:t>
            </a:r>
            <a:endParaRPr lang="en-US" sz="1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8EFF0D-7A39-74EA-BE0A-C5521D2DC672}"/>
              </a:ext>
            </a:extLst>
          </p:cNvPr>
          <p:cNvSpPr/>
          <p:nvPr/>
        </p:nvSpPr>
        <p:spPr>
          <a:xfrm>
            <a:off x="4818967" y="94182"/>
            <a:ext cx="4020842" cy="2860155"/>
          </a:xfrm>
          <a:prstGeom prst="rect">
            <a:avLst/>
          </a:prstGeom>
          <a:solidFill>
            <a:srgbClr val="00A3E0">
              <a:alpha val="9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/>
              <a:t>Observations</a:t>
            </a:r>
          </a:p>
          <a:p>
            <a:pPr algn="l"/>
            <a:endParaRPr lang="en-US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Simpler ligand used (</a:t>
            </a:r>
            <a:r>
              <a:rPr lang="en-US" sz="1400" dirty="0">
                <a:highlight>
                  <a:srgbClr val="FF0000"/>
                </a:highlight>
              </a:rPr>
              <a:t>N-Me</a:t>
            </a:r>
            <a:r>
              <a:rPr lang="en-US" sz="1400" dirty="0"/>
              <a:t> instead of N-</a:t>
            </a:r>
            <a:r>
              <a:rPr lang="en-US" sz="1400" i="1" dirty="0" err="1"/>
              <a:t>i</a:t>
            </a:r>
            <a:r>
              <a:rPr lang="en-US" sz="1400" dirty="0" err="1"/>
              <a:t>Pr</a:t>
            </a:r>
            <a:r>
              <a:rPr lang="en-US" sz="1400" dirty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Only explored a few conformers: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7 for ethylene adduct (</a:t>
            </a:r>
            <a:r>
              <a:rPr lang="en-US" sz="1400" b="1" dirty="0"/>
              <a:t>18b)</a:t>
            </a:r>
            <a:r>
              <a:rPr lang="en-US" sz="1400" dirty="0"/>
              <a:t>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3 for ethylene insertion TS (</a:t>
            </a:r>
            <a:r>
              <a:rPr lang="en-US" sz="1400" b="1" dirty="0"/>
              <a:t>TS18f-19</a:t>
            </a:r>
            <a:r>
              <a:rPr lang="en-US" sz="1400" dirty="0"/>
              <a:t>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1 for beta hydride </a:t>
            </a:r>
            <a:r>
              <a:rPr lang="en-US" sz="1400" dirty="0" err="1"/>
              <a:t>trainsfer</a:t>
            </a:r>
            <a:r>
              <a:rPr lang="en-US" sz="1400" dirty="0"/>
              <a:t> TS (</a:t>
            </a:r>
            <a:r>
              <a:rPr lang="en-US" sz="1400" b="1" dirty="0"/>
              <a:t>TS8-12</a:t>
            </a:r>
            <a:r>
              <a:rPr lang="en-US" sz="1400" dirty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Predicted too high 1-C</a:t>
            </a:r>
            <a:r>
              <a:rPr lang="en-US" sz="1400" baseline="-25000" dirty="0"/>
              <a:t>8</a:t>
            </a:r>
            <a:r>
              <a:rPr lang="en-US" sz="1400" dirty="0"/>
              <a:t>/1-C</a:t>
            </a:r>
            <a:r>
              <a:rPr lang="en-US" sz="1400" baseline="-25000" dirty="0"/>
              <a:t>6</a:t>
            </a:r>
            <a:r>
              <a:rPr lang="en-US" sz="1400" dirty="0"/>
              <a:t> ratio            (</a:t>
            </a:r>
            <a:r>
              <a:rPr lang="el-GR" sz="1400" dirty="0"/>
              <a:t>ΔΔ</a:t>
            </a:r>
            <a:r>
              <a:rPr lang="en-US" sz="1400" dirty="0"/>
              <a:t>G = 5.7 kcal/mol)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Empirically, 1-C</a:t>
            </a:r>
            <a:r>
              <a:rPr lang="en-US" sz="1400" baseline="-25000" dirty="0"/>
              <a:t>8</a:t>
            </a:r>
            <a:r>
              <a:rPr lang="en-US" sz="1400" dirty="0"/>
              <a:t>/1-C</a:t>
            </a:r>
            <a:r>
              <a:rPr lang="en-US" sz="1400" baseline="-25000" dirty="0"/>
              <a:t>6</a:t>
            </a:r>
            <a:r>
              <a:rPr lang="en-US" sz="1400" dirty="0"/>
              <a:t> does not exceed ~6, even at high pressures—why?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83E6F-B5B7-1D46-F073-259BE01AD37C}"/>
              </a:ext>
            </a:extLst>
          </p:cNvPr>
          <p:cNvSpPr/>
          <p:nvPr/>
        </p:nvSpPr>
        <p:spPr>
          <a:xfrm>
            <a:off x="4818967" y="3113833"/>
            <a:ext cx="4020842" cy="1303282"/>
          </a:xfrm>
          <a:prstGeom prst="rect">
            <a:avLst/>
          </a:prstGeom>
          <a:solidFill>
            <a:schemeClr val="tx2">
              <a:lumMod val="75000"/>
              <a:alpha val="9490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/>
              <a:t>Strategy</a:t>
            </a:r>
          </a:p>
          <a:p>
            <a:pPr algn="l"/>
            <a:endParaRPr lang="en-US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Analyze the full ligand (N-</a:t>
            </a:r>
            <a:r>
              <a:rPr lang="en-US" sz="1400" i="1" dirty="0" err="1"/>
              <a:t>i</a:t>
            </a:r>
            <a:r>
              <a:rPr lang="en-US" sz="1400" dirty="0" err="1"/>
              <a:t>Pr</a:t>
            </a:r>
            <a:r>
              <a:rPr lang="en-US" sz="1400" dirty="0"/>
              <a:t>)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More exhaustively search molecular conformations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349546-052F-B965-2595-ACF7620C8110}"/>
              </a:ext>
            </a:extLst>
          </p:cNvPr>
          <p:cNvSpPr/>
          <p:nvPr/>
        </p:nvSpPr>
        <p:spPr>
          <a:xfrm>
            <a:off x="1943100" y="1047750"/>
            <a:ext cx="247650" cy="409575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7D3E66-5BC5-B772-DA61-EAE1A66FF6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52493" imgH="1037428" progId="ChemDraw.Document.6.0">
                  <p:embed/>
                </p:oleObj>
              </mc:Choice>
              <mc:Fallback>
                <p:oleObj name="CS ChemDraw Drawing" r:id="rId5" imgW="1052493" imgH="103742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67D3E66-5BC5-B772-DA61-EAE1A66F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89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23307-7310-4E74-8C84-3C6AB4BB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87" y="206004"/>
            <a:ext cx="7481741" cy="618166"/>
          </a:xfrm>
        </p:spPr>
        <p:txBody>
          <a:bodyPr/>
          <a:lstStyle/>
          <a:p>
            <a:r>
              <a:rPr lang="en-US" dirty="0"/>
              <a:t>XTBDFT Case Study: Ethylene Insertion Transition State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1166D83-3FA7-4D2C-835B-3D29DEE28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169" y="797494"/>
          <a:ext cx="1230149" cy="373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22207" imgH="4626641" progId="ChemDraw.Document.6.0">
                  <p:embed/>
                </p:oleObj>
              </mc:Choice>
              <mc:Fallback>
                <p:oleObj name="CS ChemDraw Drawing" r:id="rId2" imgW="1522207" imgH="4626641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1166D83-3FA7-4D2C-835B-3D29DEE28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3169" y="797494"/>
                        <a:ext cx="1230149" cy="373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A4CE9EE-4C06-B314-10C7-42EE5CC26A56}"/>
              </a:ext>
            </a:extLst>
          </p:cNvPr>
          <p:cNvSpPr/>
          <p:nvPr/>
        </p:nvSpPr>
        <p:spPr>
          <a:xfrm>
            <a:off x="398417" y="1750423"/>
            <a:ext cx="1414901" cy="2865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3ACA1C-32C2-F519-4BDC-459C3726D171}"/>
              </a:ext>
            </a:extLst>
          </p:cNvPr>
          <p:cNvSpPr txBox="1"/>
          <p:nvPr/>
        </p:nvSpPr>
        <p:spPr>
          <a:xfrm>
            <a:off x="2132293" y="714667"/>
            <a:ext cx="5134324" cy="7078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nohup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xtbdft.py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start.xyz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-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chrg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1 -uhf 3 -mode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autoTS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28 65 1.6 -other=”-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cbonds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1.0” &amp;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endParaRPr lang="en-US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85612E-93C0-ABA5-8D76-4A386EFB4D68}"/>
              </a:ext>
            </a:extLst>
          </p:cNvPr>
          <p:cNvGrpSpPr/>
          <p:nvPr/>
        </p:nvGrpSpPr>
        <p:grpSpPr>
          <a:xfrm>
            <a:off x="1381709" y="1082730"/>
            <a:ext cx="4183484" cy="1463278"/>
            <a:chOff x="301001" y="1082730"/>
            <a:chExt cx="4183484" cy="146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FCF2E3-9312-2053-85ED-43A7C2DDF18E}"/>
                </a:ext>
              </a:extLst>
            </p:cNvPr>
            <p:cNvSpPr txBox="1"/>
            <p:nvPr/>
          </p:nvSpPr>
          <p:spPr>
            <a:xfrm>
              <a:off x="301001" y="1838122"/>
              <a:ext cx="1794483" cy="707886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“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nohup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” and “&amp;” to run job in background</a:t>
              </a:r>
            </a:p>
            <a:p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68269B-7332-5CD4-FBB8-C8742E3DA51F}"/>
                </a:ext>
              </a:extLst>
            </p:cNvPr>
            <p:cNvCxnSpPr/>
            <p:nvPr/>
          </p:nvCxnSpPr>
          <p:spPr>
            <a:xfrm>
              <a:off x="1198242" y="1082730"/>
              <a:ext cx="415933" cy="0"/>
            </a:xfrm>
            <a:prstGeom prst="line">
              <a:avLst/>
            </a:prstGeom>
            <a:ln w="28575" cmpd="sng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DA616-32E8-86C1-DE21-E6AA56A50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9933" y="1215796"/>
              <a:ext cx="164552" cy="2204"/>
            </a:xfrm>
            <a:prstGeom prst="line">
              <a:avLst/>
            </a:prstGeom>
            <a:ln w="28575" cmpd="sng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DFD29B-2446-761D-2BCB-21C6414E122D}"/>
              </a:ext>
            </a:extLst>
          </p:cNvPr>
          <p:cNvGrpSpPr/>
          <p:nvPr/>
        </p:nvGrpSpPr>
        <p:grpSpPr>
          <a:xfrm>
            <a:off x="3688434" y="1050429"/>
            <a:ext cx="1794483" cy="1649467"/>
            <a:chOff x="2233840" y="1050429"/>
            <a:chExt cx="1794483" cy="1649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6DA29F-E11F-7B14-B807-9B4FCFDD1AF0}"/>
                </a:ext>
              </a:extLst>
            </p:cNvPr>
            <p:cNvSpPr txBox="1"/>
            <p:nvPr/>
          </p:nvSpPr>
          <p:spPr>
            <a:xfrm>
              <a:off x="2233840" y="1838122"/>
              <a:ext cx="1794483" cy="861774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“-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chrg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” and “–uhf” to denote charge and unpaired electrons</a:t>
              </a:r>
            </a:p>
            <a:p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A9DDA-E188-F84F-3E82-103A6E42F7A0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90" y="1050429"/>
              <a:ext cx="1029925" cy="0"/>
            </a:xfrm>
            <a:prstGeom prst="line">
              <a:avLst/>
            </a:prstGeom>
            <a:ln w="28575" cmpd="sng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28CDF-8442-BAAF-F617-4BF24AB3AEB3}"/>
              </a:ext>
            </a:extLst>
          </p:cNvPr>
          <p:cNvGrpSpPr/>
          <p:nvPr/>
        </p:nvGrpSpPr>
        <p:grpSpPr>
          <a:xfrm>
            <a:off x="5400641" y="1050429"/>
            <a:ext cx="2361650" cy="1339438"/>
            <a:chOff x="3714495" y="1050429"/>
            <a:chExt cx="2361650" cy="133943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341DD9-FF55-557A-D3AD-9D5ADAF9F52D}"/>
                </a:ext>
              </a:extLst>
            </p:cNvPr>
            <p:cNvCxnSpPr>
              <a:cxnSpLocks/>
            </p:cNvCxnSpPr>
            <p:nvPr/>
          </p:nvCxnSpPr>
          <p:spPr>
            <a:xfrm>
              <a:off x="3714495" y="1050429"/>
              <a:ext cx="931479" cy="0"/>
            </a:xfrm>
            <a:prstGeom prst="line">
              <a:avLst/>
            </a:prstGeom>
            <a:ln w="28575" cmpd="sng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E1741E-4F9F-0430-A88C-CA4E78A46211}"/>
                </a:ext>
              </a:extLst>
            </p:cNvPr>
            <p:cNvSpPr txBox="1"/>
            <p:nvPr/>
          </p:nvSpPr>
          <p:spPr>
            <a:xfrm>
              <a:off x="4281662" y="1835869"/>
              <a:ext cx="1794483" cy="553998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“-mode” set to 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autoTS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95B56B-9B3E-BEDE-240C-BA2DA0870EA8}"/>
              </a:ext>
            </a:extLst>
          </p:cNvPr>
          <p:cNvGrpSpPr/>
          <p:nvPr/>
        </p:nvGrpSpPr>
        <p:grpSpPr>
          <a:xfrm>
            <a:off x="1227287" y="911869"/>
            <a:ext cx="5888991" cy="3185523"/>
            <a:chOff x="1227287" y="911869"/>
            <a:chExt cx="5888991" cy="318552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FACADBA-63D2-974B-4C8E-8A14DA06A1E9}"/>
                </a:ext>
              </a:extLst>
            </p:cNvPr>
            <p:cNvGrpSpPr/>
            <p:nvPr/>
          </p:nvGrpSpPr>
          <p:grpSpPr>
            <a:xfrm>
              <a:off x="1400427" y="1051475"/>
              <a:ext cx="5715851" cy="3045917"/>
              <a:chOff x="1400427" y="1051475"/>
              <a:chExt cx="5715851" cy="304591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6A4DC6-6290-11D6-9CFE-56A7F8BA08FD}"/>
                  </a:ext>
                </a:extLst>
              </p:cNvPr>
              <p:cNvSpPr txBox="1"/>
              <p:nvPr/>
            </p:nvSpPr>
            <p:spPr>
              <a:xfrm>
                <a:off x="1400427" y="3235618"/>
                <a:ext cx="2700899" cy="861774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</a:rPr>
                  <a:t>Reaction coordinate: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</a:rPr>
                  <a:t>Distance between atoms 28 &amp; 65, from 3.06 to 1.60 Å</a:t>
                </a:r>
              </a:p>
              <a:p>
                <a:endParaRPr lang="en-US" sz="1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6D2A037-9702-C1CB-5BAC-C71127542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2513" y="1051475"/>
                <a:ext cx="713765" cy="0"/>
              </a:xfrm>
              <a:prstGeom prst="line">
                <a:avLst/>
              </a:prstGeom>
              <a:ln w="28575" cmpd="sng">
                <a:solidFill>
                  <a:srgbClr val="00B0F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108680-2857-9BBE-3CF2-E709BE4EEF76}"/>
                </a:ext>
              </a:extLst>
            </p:cNvPr>
            <p:cNvSpPr/>
            <p:nvPr/>
          </p:nvSpPr>
          <p:spPr>
            <a:xfrm>
              <a:off x="1227287" y="911869"/>
              <a:ext cx="634170" cy="40094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97A37C-1135-DA22-274F-9197EDAF2B83}"/>
              </a:ext>
            </a:extLst>
          </p:cNvPr>
          <p:cNvSpPr txBox="1"/>
          <p:nvPr/>
        </p:nvSpPr>
        <p:spPr>
          <a:xfrm>
            <a:off x="4544632" y="3240966"/>
            <a:ext cx="3214705" cy="861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constrains all bonds with harmonic potential to prevent Cr-P dissociation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(1.0 Hartree/Bohr</a:t>
            </a:r>
            <a:r>
              <a:rPr lang="en-US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force constant)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A5686D-C260-248E-4044-BD9E52B37FA1}"/>
              </a:ext>
            </a:extLst>
          </p:cNvPr>
          <p:cNvCxnSpPr>
            <a:cxnSpLocks/>
          </p:cNvCxnSpPr>
          <p:nvPr/>
        </p:nvCxnSpPr>
        <p:spPr>
          <a:xfrm flipV="1">
            <a:off x="3832952" y="1227994"/>
            <a:ext cx="1482635" cy="7395"/>
          </a:xfrm>
          <a:prstGeom prst="line">
            <a:avLst/>
          </a:prstGeom>
          <a:ln w="28575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DB41A0C-4EEF-7FB3-7593-822FA8DC3E45}"/>
              </a:ext>
            </a:extLst>
          </p:cNvPr>
          <p:cNvSpPr/>
          <p:nvPr/>
        </p:nvSpPr>
        <p:spPr>
          <a:xfrm>
            <a:off x="594360" y="4660972"/>
            <a:ext cx="7164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/>
              <a:t>Lin, S.; Fromer, J. C.; Ghosh, Y.; Hanna, B.; Elanany, M.; Xu, W. </a:t>
            </a:r>
            <a:r>
              <a:rPr lang="en-US" sz="900" i="1" dirty="0"/>
              <a:t>Sci. Rep.</a:t>
            </a:r>
            <a:r>
              <a:rPr lang="en-US" sz="900" dirty="0"/>
              <a:t> </a:t>
            </a:r>
            <a:r>
              <a:rPr lang="en-US" sz="900" b="1" dirty="0"/>
              <a:t>2021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, 4534</a:t>
            </a:r>
          </a:p>
          <a:p>
            <a:pPr algn="l"/>
            <a:r>
              <a:rPr lang="en-US" sz="900" dirty="0"/>
              <a:t>Lin, S.; Elanany, M.; Khawaji, M.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2022</a:t>
            </a:r>
            <a:r>
              <a:rPr lang="en-US" sz="900" dirty="0"/>
              <a:t>, </a:t>
            </a:r>
            <a:r>
              <a:rPr lang="en-US" sz="900" i="1" dirty="0"/>
              <a:t>20</a:t>
            </a:r>
            <a:r>
              <a:rPr lang="en-US" sz="900" dirty="0"/>
              <a:t>, 101242</a:t>
            </a:r>
          </a:p>
          <a:p>
            <a:pPr algn="l"/>
            <a:r>
              <a:rPr lang="en-US" sz="900" dirty="0"/>
              <a:t>Code and Tutorials at: </a:t>
            </a:r>
            <a:r>
              <a:rPr lang="en-US" sz="900" dirty="0">
                <a:hlinkClick r:id="rId4"/>
              </a:rPr>
              <a:t>https://github.com/sibo/xtbdft</a:t>
            </a:r>
            <a:r>
              <a:rPr lang="en-US" sz="900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C18502E-9E1D-0078-C8D7-937986A07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52493" imgH="1037428" progId="ChemDraw.Document.6.0">
                  <p:embed/>
                </p:oleObj>
              </mc:Choice>
              <mc:Fallback>
                <p:oleObj name="CS ChemDraw Drawing" r:id="rId5" imgW="1052493" imgH="103742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C18502E-9E1D-0078-C8D7-937986A07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2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08273F-0E90-0F56-7F4C-6893CF4AB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19"/>
          <a:stretch/>
        </p:blipFill>
        <p:spPr>
          <a:xfrm>
            <a:off x="776043" y="1197005"/>
            <a:ext cx="3816427" cy="2479645"/>
          </a:xfrm>
          <a:prstGeom prst="rect">
            <a:avLst/>
          </a:prstGeom>
        </p:spPr>
      </p:pic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AB1C6-36F4-A53C-5B38-93E90425D24D}"/>
              </a:ext>
            </a:extLst>
          </p:cNvPr>
          <p:cNvSpPr/>
          <p:nvPr/>
        </p:nvSpPr>
        <p:spPr>
          <a:xfrm>
            <a:off x="5587200" y="1099226"/>
            <a:ext cx="3459523" cy="3375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0B1F32-A88F-F008-DA5C-998657C885E1}"/>
              </a:ext>
            </a:extLst>
          </p:cNvPr>
          <p:cNvGrpSpPr/>
          <p:nvPr/>
        </p:nvGrpSpPr>
        <p:grpSpPr>
          <a:xfrm>
            <a:off x="7418060" y="912164"/>
            <a:ext cx="1394934" cy="1352994"/>
            <a:chOff x="7418060" y="912164"/>
            <a:chExt cx="1394934" cy="1352994"/>
          </a:xfrm>
        </p:grpSpPr>
        <p:pic>
          <p:nvPicPr>
            <p:cNvPr id="18" name="Picture 10" descr="https://encrypted-tbn0.gstatic.com/images?q=tbn%3AANd9GcSr7JQTJTy4KoJM7RJG74Da3vPHvo9zfdZMQsX6rs25xUc6SBB3q6w_b9YnEGTk8wEGAVXXnPA&amp;usqp=CAc">
              <a:extLst>
                <a:ext uri="{FF2B5EF4-FFF2-40B4-BE49-F238E27FC236}">
                  <a16:creationId xmlns:a16="http://schemas.microsoft.com/office/drawing/2014/main" id="{AFBABF63-F0A6-AD97-1744-903F8F959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17" y="1308878"/>
              <a:ext cx="956280" cy="95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D045B-31D8-A2C1-8593-C42EE77399F7}"/>
                </a:ext>
              </a:extLst>
            </p:cNvPr>
            <p:cNvSpPr txBox="1"/>
            <p:nvPr/>
          </p:nvSpPr>
          <p:spPr>
            <a:xfrm>
              <a:off x="7418060" y="912164"/>
              <a:ext cx="1394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flexible and food-safe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1CC4D7-B78E-F53F-156A-1F6C177179BF}"/>
              </a:ext>
            </a:extLst>
          </p:cNvPr>
          <p:cNvGrpSpPr/>
          <p:nvPr/>
        </p:nvGrpSpPr>
        <p:grpSpPr>
          <a:xfrm>
            <a:off x="7189637" y="2564494"/>
            <a:ext cx="1851790" cy="1335870"/>
            <a:chOff x="7189637" y="2564494"/>
            <a:chExt cx="1851790" cy="1335870"/>
          </a:xfrm>
        </p:grpSpPr>
        <p:pic>
          <p:nvPicPr>
            <p:cNvPr id="27" name="Picture 12" descr="http://www.blspolymers.com/images/img-pe-compound-ftc.png">
              <a:extLst>
                <a:ext uri="{FF2B5EF4-FFF2-40B4-BE49-F238E27FC236}">
                  <a16:creationId xmlns:a16="http://schemas.microsoft.com/office/drawing/2014/main" id="{545AEFE9-692E-A27E-A9AB-A2221B26F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060" y="2564494"/>
              <a:ext cx="1335870" cy="13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210F82-5346-4397-0393-6E0137C7EC52}"/>
                </a:ext>
              </a:extLst>
            </p:cNvPr>
            <p:cNvSpPr txBox="1"/>
            <p:nvPr/>
          </p:nvSpPr>
          <p:spPr>
            <a:xfrm>
              <a:off x="7189637" y="2579006"/>
              <a:ext cx="1851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electrical and chemical safety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C13E3B-9338-8E2D-88AB-082DC5380B3C}"/>
              </a:ext>
            </a:extLst>
          </p:cNvPr>
          <p:cNvGrpSpPr/>
          <p:nvPr/>
        </p:nvGrpSpPr>
        <p:grpSpPr>
          <a:xfrm>
            <a:off x="5850693" y="2579692"/>
            <a:ext cx="1338943" cy="1453434"/>
            <a:chOff x="5850693" y="2579692"/>
            <a:chExt cx="1338943" cy="14534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7AA60F-7C4F-E53C-0941-6762B3ADDCE2}"/>
                </a:ext>
              </a:extLst>
            </p:cNvPr>
            <p:cNvSpPr txBox="1"/>
            <p:nvPr/>
          </p:nvSpPr>
          <p:spPr>
            <a:xfrm>
              <a:off x="6038356" y="2579692"/>
              <a:ext cx="8082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stretchable</a:t>
              </a:r>
            </a:p>
          </p:txBody>
        </p:sp>
        <p:pic>
          <p:nvPicPr>
            <p:cNvPr id="43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69F68612-C268-CA64-0AE6-DEB85453F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693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153C70-F0C0-C271-EE79-2743A9668BEA}"/>
              </a:ext>
            </a:extLst>
          </p:cNvPr>
          <p:cNvGrpSpPr/>
          <p:nvPr/>
        </p:nvGrpSpPr>
        <p:grpSpPr>
          <a:xfrm>
            <a:off x="5720905" y="908044"/>
            <a:ext cx="1567034" cy="1170787"/>
            <a:chOff x="5720905" y="908044"/>
            <a:chExt cx="1567034" cy="117078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51425B-726D-F7B9-E5E8-54DB6DA75230}"/>
                </a:ext>
              </a:extLst>
            </p:cNvPr>
            <p:cNvSpPr txBox="1"/>
            <p:nvPr/>
          </p:nvSpPr>
          <p:spPr>
            <a:xfrm>
              <a:off x="6253391" y="90804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tough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38978CC-8DEB-FCB7-C5E4-AD39A9F7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0905" y="1393122"/>
              <a:ext cx="1567034" cy="685709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04D991-9FB5-2116-EB68-9552907C758B}"/>
              </a:ext>
            </a:extLst>
          </p:cNvPr>
          <p:cNvSpPr txBox="1"/>
          <p:nvPr/>
        </p:nvSpPr>
        <p:spPr>
          <a:xfrm>
            <a:off x="827263" y="635447"/>
            <a:ext cx="387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1-octene production</a:t>
            </a:r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C27746CD-49A7-3FFA-CA5F-E4CCC35358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593" y="3906537"/>
          <a:ext cx="19113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910558" imgH="478148" progId="ChemDraw.Document.6.0">
                  <p:embed/>
                </p:oleObj>
              </mc:Choice>
              <mc:Fallback>
                <p:oleObj name="CS ChemDraw Drawing" r:id="rId10" imgW="1910558" imgH="478148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C27746CD-49A7-3FFA-CA5F-E4CCC3535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47593" y="3906537"/>
                        <a:ext cx="1911350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27062B73-4587-5CDB-326A-D62B1BA4C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1516" y="1890220"/>
          <a:ext cx="23701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70627" imgH="433703" progId="ChemDraw.Document.6.0">
                  <p:embed/>
                </p:oleObj>
              </mc:Choice>
              <mc:Fallback>
                <p:oleObj name="CS ChemDraw Drawing" r:id="rId12" imgW="2370627" imgH="433703" progId="ChemDraw.Document.6.0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27062B73-4587-5CDB-326A-D62B1BA4C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21516" y="1890220"/>
                        <a:ext cx="237013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78A02D8E-B28F-67A7-341D-5873C2676E06}"/>
              </a:ext>
            </a:extLst>
          </p:cNvPr>
          <p:cNvSpPr/>
          <p:nvPr/>
        </p:nvSpPr>
        <p:spPr>
          <a:xfrm>
            <a:off x="2530979" y="1900787"/>
            <a:ext cx="136631" cy="14305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B52E15-E381-C042-7DFD-B3AC368ED490}"/>
              </a:ext>
            </a:extLst>
          </p:cNvPr>
          <p:cNvSpPr/>
          <p:nvPr/>
        </p:nvSpPr>
        <p:spPr>
          <a:xfrm>
            <a:off x="2098343" y="3049042"/>
            <a:ext cx="136631" cy="282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2AFC988-D0AF-2F03-C4E6-16C5543BE578}"/>
              </a:ext>
            </a:extLst>
          </p:cNvPr>
          <p:cNvSpPr/>
          <p:nvPr/>
        </p:nvSpPr>
        <p:spPr>
          <a:xfrm>
            <a:off x="3123102" y="3057320"/>
            <a:ext cx="1272765" cy="351518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6B1361-1442-639A-160D-31A702ABE405}"/>
              </a:ext>
            </a:extLst>
          </p:cNvPr>
          <p:cNvSpPr txBox="1"/>
          <p:nvPr/>
        </p:nvSpPr>
        <p:spPr>
          <a:xfrm>
            <a:off x="2192853" y="4338860"/>
            <a:ext cx="1253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&lt;20 </a:t>
            </a:r>
            <a:r>
              <a:rPr lang="en-US" b="1" dirty="0" err="1">
                <a:solidFill>
                  <a:schemeClr val="tx2"/>
                </a:solidFill>
              </a:rPr>
              <a:t>wt</a:t>
            </a:r>
            <a:r>
              <a:rPr lang="en-US" b="1" dirty="0">
                <a:solidFill>
                  <a:schemeClr val="tx2"/>
                </a:solidFill>
              </a:rPr>
              <a:t>% 1-octene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D553CE3-69E7-285B-2A90-E1B6F5EC600B}"/>
              </a:ext>
            </a:extLst>
          </p:cNvPr>
          <p:cNvCxnSpPr>
            <a:cxnSpLocks/>
          </p:cNvCxnSpPr>
          <p:nvPr/>
        </p:nvCxnSpPr>
        <p:spPr>
          <a:xfrm flipV="1">
            <a:off x="3500093" y="3448527"/>
            <a:ext cx="45106" cy="463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8F1C84F-B301-67BA-F315-13CEF6233D41}"/>
              </a:ext>
            </a:extLst>
          </p:cNvPr>
          <p:cNvCxnSpPr>
            <a:cxnSpLocks/>
          </p:cNvCxnSpPr>
          <p:nvPr/>
        </p:nvCxnSpPr>
        <p:spPr>
          <a:xfrm flipH="1">
            <a:off x="2684256" y="1978164"/>
            <a:ext cx="38064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891F1B1-5DE8-3365-86F9-05037BCD5FD0}"/>
              </a:ext>
            </a:extLst>
          </p:cNvPr>
          <p:cNvSpPr txBox="1"/>
          <p:nvPr/>
        </p:nvSpPr>
        <p:spPr>
          <a:xfrm>
            <a:off x="3500093" y="2304484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43D"/>
                </a:solidFill>
              </a:rPr>
              <a:t>&gt;65 </a:t>
            </a:r>
            <a:r>
              <a:rPr lang="en-US" b="1" dirty="0" err="1">
                <a:solidFill>
                  <a:srgbClr val="00843D"/>
                </a:solidFill>
              </a:rPr>
              <a:t>wt</a:t>
            </a:r>
            <a:r>
              <a:rPr lang="en-US" b="1" dirty="0">
                <a:solidFill>
                  <a:srgbClr val="00843D"/>
                </a:solidFill>
              </a:rPr>
              <a:t>% 1-octene</a:t>
            </a:r>
          </a:p>
          <a:p>
            <a:r>
              <a:rPr lang="en-US" b="1" dirty="0">
                <a:solidFill>
                  <a:srgbClr val="00843D"/>
                </a:solidFill>
              </a:rPr>
              <a:t>…but </a:t>
            </a:r>
            <a:r>
              <a:rPr lang="en-US" b="1" u="sng" dirty="0">
                <a:solidFill>
                  <a:srgbClr val="00843D"/>
                </a:solidFill>
              </a:rPr>
              <a:t>reactor fouling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B69F13-8183-D88B-267A-664E6BB00D87}"/>
              </a:ext>
            </a:extLst>
          </p:cNvPr>
          <p:cNvSpPr txBox="1"/>
          <p:nvPr/>
        </p:nvSpPr>
        <p:spPr>
          <a:xfrm>
            <a:off x="3470739" y="3608540"/>
            <a:ext cx="1406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undesired products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42A13-A7AE-22F3-B65B-DD7B9C91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19"/>
          <a:stretch/>
        </p:blipFill>
        <p:spPr>
          <a:xfrm>
            <a:off x="776043" y="1197005"/>
            <a:ext cx="3816427" cy="24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5" grpId="0" animBg="1"/>
      <p:bldP spid="76" grpId="0"/>
      <p:bldP spid="79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55013" imgH="1075655" progId="ChemDraw.Document.6.0">
                  <p:embed/>
                </p:oleObj>
              </mc:Choice>
              <mc:Fallback>
                <p:oleObj name="CS ChemDraw Drawing" r:id="rId2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28421" imgH="147316" progId="ChemDraw.Document.6.0">
                  <p:embed/>
                </p:oleObj>
              </mc:Choice>
              <mc:Fallback>
                <p:oleObj name="CS ChemDraw Drawing" r:id="rId4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4682" y="2745654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05429" y="3260575"/>
            <a:ext cx="95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4996" y="3441300"/>
            <a:ext cx="91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32508" y="2764899"/>
            <a:ext cx="369541" cy="521246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73550" y="2747352"/>
            <a:ext cx="37323" cy="7564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2602" y="3555070"/>
            <a:ext cx="226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quality increases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7170" y="3775190"/>
            <a:ext cx="26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highest quality plastic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3663712" y="1855262"/>
          <a:ext cx="157321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37783" imgH="758233" progId="ChemDraw.Document.6.0">
                  <p:embed/>
                </p:oleObj>
              </mc:Choice>
              <mc:Fallback>
                <p:oleObj name="CS ChemDraw Drawing" r:id="rId7" imgW="837783" imgH="758233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664506" y="1855262"/>
          <a:ext cx="1571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37783" imgH="1032553" progId="ChemDraw.Document.6.0">
                  <p:embed/>
                </p:oleObj>
              </mc:Choice>
              <mc:Fallback>
                <p:oleObj name="CS ChemDraw Drawing" r:id="rId9" imgW="837783" imgH="103255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64506" y="1855262"/>
                        <a:ext cx="1571625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837783" imgH="307454" progId="ChemDraw.Document.6.0">
                  <p:embed/>
                </p:oleObj>
              </mc:Choice>
              <mc:Fallback>
                <p:oleObj name="CS ChemDraw Drawing" r:id="rId11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37783" imgH="483913" progId="ChemDraw.Document.6.0">
                  <p:embed/>
                </p:oleObj>
              </mc:Choice>
              <mc:Fallback>
                <p:oleObj name="CS ChemDraw Drawing" r:id="rId13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AB1C6-36F4-A53C-5B38-93E90425D24D}"/>
              </a:ext>
            </a:extLst>
          </p:cNvPr>
          <p:cNvSpPr/>
          <p:nvPr/>
        </p:nvSpPr>
        <p:spPr>
          <a:xfrm>
            <a:off x="5587200" y="1099226"/>
            <a:ext cx="3459523" cy="3375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0B1F32-A88F-F008-DA5C-998657C885E1}"/>
              </a:ext>
            </a:extLst>
          </p:cNvPr>
          <p:cNvGrpSpPr/>
          <p:nvPr/>
        </p:nvGrpSpPr>
        <p:grpSpPr>
          <a:xfrm>
            <a:off x="7418060" y="912164"/>
            <a:ext cx="1394934" cy="1352994"/>
            <a:chOff x="7418060" y="912164"/>
            <a:chExt cx="1394934" cy="1352994"/>
          </a:xfrm>
        </p:grpSpPr>
        <p:pic>
          <p:nvPicPr>
            <p:cNvPr id="18" name="Picture 10" descr="https://encrypted-tbn0.gstatic.com/images?q=tbn%3AANd9GcSr7JQTJTy4KoJM7RJG74Da3vPHvo9zfdZMQsX6rs25xUc6SBB3q6w_b9YnEGTk8wEGAVXXnPA&amp;usqp=CAc">
              <a:extLst>
                <a:ext uri="{FF2B5EF4-FFF2-40B4-BE49-F238E27FC236}">
                  <a16:creationId xmlns:a16="http://schemas.microsoft.com/office/drawing/2014/main" id="{AFBABF63-F0A6-AD97-1744-903F8F959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17" y="1308878"/>
              <a:ext cx="956280" cy="95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D045B-31D8-A2C1-8593-C42EE77399F7}"/>
                </a:ext>
              </a:extLst>
            </p:cNvPr>
            <p:cNvSpPr txBox="1"/>
            <p:nvPr/>
          </p:nvSpPr>
          <p:spPr>
            <a:xfrm>
              <a:off x="7418060" y="912164"/>
              <a:ext cx="1394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flexible and food-safe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1CC4D7-B78E-F53F-156A-1F6C177179BF}"/>
              </a:ext>
            </a:extLst>
          </p:cNvPr>
          <p:cNvGrpSpPr/>
          <p:nvPr/>
        </p:nvGrpSpPr>
        <p:grpSpPr>
          <a:xfrm>
            <a:off x="7189637" y="2564494"/>
            <a:ext cx="1851790" cy="1335870"/>
            <a:chOff x="7189637" y="2564494"/>
            <a:chExt cx="1851790" cy="1335870"/>
          </a:xfrm>
        </p:grpSpPr>
        <p:pic>
          <p:nvPicPr>
            <p:cNvPr id="27" name="Picture 12" descr="http://www.blspolymers.com/images/img-pe-compound-ftc.png">
              <a:extLst>
                <a:ext uri="{FF2B5EF4-FFF2-40B4-BE49-F238E27FC236}">
                  <a16:creationId xmlns:a16="http://schemas.microsoft.com/office/drawing/2014/main" id="{545AEFE9-692E-A27E-A9AB-A2221B26F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060" y="2564494"/>
              <a:ext cx="1335870" cy="13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210F82-5346-4397-0393-6E0137C7EC52}"/>
                </a:ext>
              </a:extLst>
            </p:cNvPr>
            <p:cNvSpPr txBox="1"/>
            <p:nvPr/>
          </p:nvSpPr>
          <p:spPr>
            <a:xfrm>
              <a:off x="7189637" y="2579006"/>
              <a:ext cx="1851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electrical and chemical safety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C13E3B-9338-8E2D-88AB-082DC5380B3C}"/>
              </a:ext>
            </a:extLst>
          </p:cNvPr>
          <p:cNvGrpSpPr/>
          <p:nvPr/>
        </p:nvGrpSpPr>
        <p:grpSpPr>
          <a:xfrm>
            <a:off x="5850693" y="2579692"/>
            <a:ext cx="1338943" cy="1453434"/>
            <a:chOff x="5850693" y="2579692"/>
            <a:chExt cx="1338943" cy="14534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7AA60F-7C4F-E53C-0941-6762B3ADDCE2}"/>
                </a:ext>
              </a:extLst>
            </p:cNvPr>
            <p:cNvSpPr txBox="1"/>
            <p:nvPr/>
          </p:nvSpPr>
          <p:spPr>
            <a:xfrm>
              <a:off x="6038356" y="2579692"/>
              <a:ext cx="8082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stretchable</a:t>
              </a:r>
            </a:p>
          </p:txBody>
        </p:sp>
        <p:pic>
          <p:nvPicPr>
            <p:cNvPr id="43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69F68612-C268-CA64-0AE6-DEB85453F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693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153C70-F0C0-C271-EE79-2743A9668BEA}"/>
              </a:ext>
            </a:extLst>
          </p:cNvPr>
          <p:cNvGrpSpPr/>
          <p:nvPr/>
        </p:nvGrpSpPr>
        <p:grpSpPr>
          <a:xfrm>
            <a:off x="5720905" y="908044"/>
            <a:ext cx="1567034" cy="1170787"/>
            <a:chOff x="5720905" y="908044"/>
            <a:chExt cx="1567034" cy="117078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51425B-726D-F7B9-E5E8-54DB6DA75230}"/>
                </a:ext>
              </a:extLst>
            </p:cNvPr>
            <p:cNvSpPr txBox="1"/>
            <p:nvPr/>
          </p:nvSpPr>
          <p:spPr>
            <a:xfrm>
              <a:off x="6253391" y="90804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tough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38978CC-8DEB-FCB7-C5E4-AD39A9F7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0905" y="1393122"/>
              <a:ext cx="1567034" cy="68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1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  <p:bldP spid="21" grpId="0"/>
      <p:bldP spid="22" grpId="0"/>
      <p:bldP spid="23" grpId="0"/>
      <p:bldP spid="38" grpId="0"/>
      <p:bldP spid="39" grpId="0"/>
      <p:bldP spid="39" grpId="1"/>
      <p:bldP spid="40" grpId="0"/>
      <p:bldP spid="41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BE7AD-5813-96F6-23A5-1E887E139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184" y="1402084"/>
            <a:ext cx="4115157" cy="28409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93EE19-39E4-5C5C-1D36-47095248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1-Octene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0261D-F742-F10B-F070-99B2C78937A2}"/>
              </a:ext>
            </a:extLst>
          </p:cNvPr>
          <p:cNvSpPr txBox="1"/>
          <p:nvPr/>
        </p:nvSpPr>
        <p:spPr>
          <a:xfrm>
            <a:off x="1600744" y="4629719"/>
            <a:ext cx="582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94542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789101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183656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578209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972762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367322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761854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156415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dirty="0"/>
              <a:t>IHS Markit Report ‘Linear alpha-Olefins, Feb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27164-9FD2-F957-C12C-EC9E0C560F8D}"/>
              </a:ext>
            </a:extLst>
          </p:cNvPr>
          <p:cNvSpPr txBox="1"/>
          <p:nvPr/>
        </p:nvSpPr>
        <p:spPr>
          <a:xfrm>
            <a:off x="320943" y="2448639"/>
            <a:ext cx="2002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Ethylene price in 2019: $0.83/kg</a:t>
            </a:r>
          </a:p>
        </p:txBody>
      </p:sp>
    </p:spTree>
    <p:extLst>
      <p:ext uri="{BB962C8B-B14F-4D97-AF65-F5344CB8AC3E}">
        <p14:creationId xmlns:p14="http://schemas.microsoft.com/office/powerpoint/2010/main" val="2480561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3F4D-F593-4E81-8462-5B184EFE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Calculating PNP stability against PPN isomerization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EC9783-A735-492C-9F1B-D7CC08A2A2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0400" y="2145056"/>
          <a:ext cx="3240881" cy="153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956608" imgH="926176" progId="ChemDraw.Document.6.0">
                  <p:embed/>
                </p:oleObj>
              </mc:Choice>
              <mc:Fallback>
                <p:oleObj name="CS ChemDraw Drawing" r:id="rId3" imgW="1956608" imgH="926176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2EC9783-A735-492C-9F1B-D7CC08A2A2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0400" y="2145056"/>
                        <a:ext cx="3240881" cy="1532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97A3A47F-23D4-497D-A2B0-EF6FA6B14E2B}"/>
              </a:ext>
            </a:extLst>
          </p:cNvPr>
          <p:cNvSpPr/>
          <p:nvPr/>
        </p:nvSpPr>
        <p:spPr>
          <a:xfrm>
            <a:off x="2228702" y="3020848"/>
            <a:ext cx="46435" cy="46435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12100-D1C4-4A72-A1B7-D7F8B0FE742A}"/>
              </a:ext>
            </a:extLst>
          </p:cNvPr>
          <p:cNvCxnSpPr>
            <a:cxnSpLocks/>
          </p:cNvCxnSpPr>
          <p:nvPr/>
        </p:nvCxnSpPr>
        <p:spPr>
          <a:xfrm>
            <a:off x="2276598" y="3083268"/>
            <a:ext cx="385167" cy="0"/>
          </a:xfrm>
          <a:prstGeom prst="line">
            <a:avLst/>
          </a:prstGeom>
          <a:noFill/>
          <a:ln w="12700" cap="flat" cmpd="sng" algn="ctr">
            <a:solidFill>
              <a:srgbClr val="8F9194"/>
            </a:solidFill>
            <a:prstDash val="sysDot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DA1C8-0C92-4CDA-8E56-0599CBE0304E}"/>
              </a:ext>
            </a:extLst>
          </p:cNvPr>
          <p:cNvCxnSpPr>
            <a:cxnSpLocks/>
          </p:cNvCxnSpPr>
          <p:nvPr/>
        </p:nvCxnSpPr>
        <p:spPr>
          <a:xfrm>
            <a:off x="2914177" y="3242812"/>
            <a:ext cx="1100138" cy="0"/>
          </a:xfrm>
          <a:prstGeom prst="line">
            <a:avLst/>
          </a:prstGeom>
          <a:noFill/>
          <a:ln w="12700" cap="flat" cmpd="sng" algn="ctr">
            <a:solidFill>
              <a:srgbClr val="8F9194"/>
            </a:solidFill>
            <a:prstDash val="sysDot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B07A41D-D0E5-4DCF-8FD2-95E508605BDF}"/>
              </a:ext>
            </a:extLst>
          </p:cNvPr>
          <p:cNvSpPr/>
          <p:nvPr/>
        </p:nvSpPr>
        <p:spPr>
          <a:xfrm>
            <a:off x="2003350" y="3496415"/>
            <a:ext cx="46435" cy="46435"/>
          </a:xfrm>
          <a:prstGeom prst="ellipse">
            <a:avLst/>
          </a:prstGeom>
          <a:solidFill>
            <a:srgbClr val="00843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9B5710-CCF5-4613-A51D-E4E2C87A6AA1}"/>
              </a:ext>
            </a:extLst>
          </p:cNvPr>
          <p:cNvCxnSpPr>
            <a:cxnSpLocks/>
          </p:cNvCxnSpPr>
          <p:nvPr/>
        </p:nvCxnSpPr>
        <p:spPr>
          <a:xfrm>
            <a:off x="2060797" y="3588093"/>
            <a:ext cx="600968" cy="0"/>
          </a:xfrm>
          <a:prstGeom prst="line">
            <a:avLst/>
          </a:prstGeom>
          <a:noFill/>
          <a:ln w="12700" cap="flat" cmpd="sng" algn="ctr">
            <a:solidFill>
              <a:srgbClr val="8F9194"/>
            </a:solidFill>
            <a:prstDash val="sysDot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17066-FE96-4059-B167-DF9DAB53C907}"/>
              </a:ext>
            </a:extLst>
          </p:cNvPr>
          <p:cNvCxnSpPr>
            <a:cxnSpLocks/>
          </p:cNvCxnSpPr>
          <p:nvPr/>
        </p:nvCxnSpPr>
        <p:spPr>
          <a:xfrm flipV="1">
            <a:off x="2783207" y="3266031"/>
            <a:ext cx="5" cy="297775"/>
          </a:xfrm>
          <a:prstGeom prst="straightConnector1">
            <a:avLst/>
          </a:prstGeom>
          <a:noFill/>
          <a:ln w="12700" cap="flat" cmpd="sng" algn="ctr">
            <a:solidFill>
              <a:srgbClr val="00843D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DD3CA5-F326-4306-9ADA-ADC6DAFAB4BA}"/>
              </a:ext>
            </a:extLst>
          </p:cNvPr>
          <p:cNvCxnSpPr/>
          <p:nvPr/>
        </p:nvCxnSpPr>
        <p:spPr>
          <a:xfrm>
            <a:off x="2783207" y="3099937"/>
            <a:ext cx="0" cy="11906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A8F112-F70F-46BA-AB9D-E52CD07A07E3}"/>
              </a:ext>
            </a:extLst>
          </p:cNvPr>
          <p:cNvSpPr/>
          <p:nvPr/>
        </p:nvSpPr>
        <p:spPr>
          <a:xfrm>
            <a:off x="2661765" y="3063442"/>
            <a:ext cx="248570" cy="34289"/>
          </a:xfrm>
          <a:prstGeom prst="rect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566906-1E30-4F09-BCFF-653596BEE607}"/>
              </a:ext>
            </a:extLst>
          </p:cNvPr>
          <p:cNvSpPr/>
          <p:nvPr/>
        </p:nvSpPr>
        <p:spPr>
          <a:xfrm>
            <a:off x="2665336" y="3225667"/>
            <a:ext cx="248570" cy="34289"/>
          </a:xfrm>
          <a:prstGeom prst="rect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E33ABF-E352-4633-A4AF-E1D247CF54E0}"/>
              </a:ext>
            </a:extLst>
          </p:cNvPr>
          <p:cNvSpPr/>
          <p:nvPr/>
        </p:nvSpPr>
        <p:spPr>
          <a:xfrm>
            <a:off x="2661765" y="3569163"/>
            <a:ext cx="248570" cy="34289"/>
          </a:xfrm>
          <a:prstGeom prst="rect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2790F0D5-890B-46DA-AC46-D341A147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350" y="2784062"/>
          <a:ext cx="248570" cy="392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53439" imgH="243494" progId="ChemDraw.Document.6.0">
                  <p:embed/>
                </p:oleObj>
              </mc:Choice>
              <mc:Fallback>
                <p:oleObj name="CS ChemDraw Drawing" r:id="rId5" imgW="153439" imgH="243494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2790F0D5-890B-46DA-AC46-D341A147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3350" y="2784062"/>
                        <a:ext cx="248570" cy="392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0374392-6407-4346-871E-C8575F660052}"/>
              </a:ext>
            </a:extLst>
          </p:cNvPr>
          <p:cNvSpPr txBox="1"/>
          <p:nvPr/>
        </p:nvSpPr>
        <p:spPr>
          <a:xfrm>
            <a:off x="2864866" y="3058770"/>
            <a:ext cx="61106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FF0000"/>
                </a:solidFill>
              </a:rPr>
              <a:t>wrong </a:t>
            </a:r>
            <a:r>
              <a:rPr lang="el-GR" sz="750" dirty="0">
                <a:solidFill>
                  <a:srgbClr val="FF0000"/>
                </a:solidFill>
              </a:rPr>
              <a:t>Δ</a:t>
            </a:r>
            <a:r>
              <a:rPr lang="en-US" sz="75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E70C4-D395-4B35-A809-5C58CA3BFF04}"/>
              </a:ext>
            </a:extLst>
          </p:cNvPr>
          <p:cNvSpPr txBox="1"/>
          <p:nvPr/>
        </p:nvSpPr>
        <p:spPr>
          <a:xfrm>
            <a:off x="2901735" y="3333537"/>
            <a:ext cx="53732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843D"/>
                </a:solidFill>
              </a:rPr>
              <a:t>right </a:t>
            </a:r>
            <a:r>
              <a:rPr lang="el-GR" sz="750" dirty="0">
                <a:solidFill>
                  <a:srgbClr val="00843D"/>
                </a:solidFill>
              </a:rPr>
              <a:t>Δ</a:t>
            </a:r>
            <a:r>
              <a:rPr lang="en-US" sz="750" dirty="0">
                <a:solidFill>
                  <a:srgbClr val="00843D"/>
                </a:solidFill>
              </a:rPr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99C852-2E8C-4238-B338-4ED120F4E10E}"/>
              </a:ext>
            </a:extLst>
          </p:cNvPr>
          <p:cNvSpPr/>
          <p:nvPr/>
        </p:nvSpPr>
        <p:spPr>
          <a:xfrm>
            <a:off x="4010744" y="3176136"/>
            <a:ext cx="46435" cy="46435"/>
          </a:xfrm>
          <a:prstGeom prst="ellipse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9865421-A673-46D2-A53D-EEE237C0D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3534" y="1011509"/>
          <a:ext cx="1252540" cy="1560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14548" imgH="886345" progId="ChemDraw.Document.6.0">
                  <p:embed/>
                </p:oleObj>
              </mc:Choice>
              <mc:Fallback>
                <p:oleObj name="CS ChemDraw Drawing" r:id="rId7" imgW="714548" imgH="886345" progId="ChemDraw.Document.6.0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9865421-A673-46D2-A53D-EEE237C0D6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3534" y="1011509"/>
                        <a:ext cx="1252540" cy="1560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72BE5A2-5DCF-4D9B-BFBE-DF2AEADF7B42}"/>
              </a:ext>
            </a:extLst>
          </p:cNvPr>
          <p:cNvSpPr txBox="1"/>
          <p:nvPr/>
        </p:nvSpPr>
        <p:spPr>
          <a:xfrm>
            <a:off x="7380749" y="117515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64D78C-FA39-4CC6-BBD1-3CB377B8D379}"/>
              </a:ext>
            </a:extLst>
          </p:cNvPr>
          <p:cNvSpPr txBox="1"/>
          <p:nvPr/>
        </p:nvSpPr>
        <p:spPr>
          <a:xfrm>
            <a:off x="7211679" y="139419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E1B58-923D-41C7-AC8E-8A2CCD072790}"/>
              </a:ext>
            </a:extLst>
          </p:cNvPr>
          <p:cNvSpPr txBox="1"/>
          <p:nvPr/>
        </p:nvSpPr>
        <p:spPr>
          <a:xfrm>
            <a:off x="7594340" y="159425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2EF30D-D090-4BEA-9617-388837C5EEEC}"/>
              </a:ext>
            </a:extLst>
          </p:cNvPr>
          <p:cNvSpPr txBox="1"/>
          <p:nvPr/>
        </p:nvSpPr>
        <p:spPr>
          <a:xfrm>
            <a:off x="7523624" y="187370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EAF86-AF3B-4894-93CC-258077045227}"/>
              </a:ext>
            </a:extLst>
          </p:cNvPr>
          <p:cNvSpPr txBox="1"/>
          <p:nvPr/>
        </p:nvSpPr>
        <p:spPr>
          <a:xfrm>
            <a:off x="7349790" y="153210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A3E0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80B7DD-90A2-4CD5-A20B-DA9BFFDC835A}"/>
              </a:ext>
            </a:extLst>
          </p:cNvPr>
          <p:cNvSpPr txBox="1"/>
          <p:nvPr/>
        </p:nvSpPr>
        <p:spPr>
          <a:xfrm>
            <a:off x="7218823" y="175247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A3E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F9D07-F076-4CD7-BEF3-DA243DF33018}"/>
              </a:ext>
            </a:extLst>
          </p:cNvPr>
          <p:cNvSpPr txBox="1"/>
          <p:nvPr/>
        </p:nvSpPr>
        <p:spPr>
          <a:xfrm>
            <a:off x="7044990" y="214505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A3E0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52526-F200-4705-B545-D094572527D8}"/>
              </a:ext>
            </a:extLst>
          </p:cNvPr>
          <p:cNvSpPr txBox="1"/>
          <p:nvPr/>
        </p:nvSpPr>
        <p:spPr>
          <a:xfrm>
            <a:off x="6574804" y="2560481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53565A"/>
                </a:solidFill>
              </a:rPr>
              <a:t>how many conformers?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37ED58-C58F-42B6-B6AA-303E56CAAEA7}"/>
              </a:ext>
            </a:extLst>
          </p:cNvPr>
          <p:cNvSpPr/>
          <p:nvPr/>
        </p:nvSpPr>
        <p:spPr>
          <a:xfrm>
            <a:off x="6053472" y="2762993"/>
            <a:ext cx="2629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53565A"/>
                </a:solidFill>
              </a:rPr>
              <a:t> ca. </a:t>
            </a:r>
            <a:r>
              <a:rPr lang="en-US" sz="1050" dirty="0">
                <a:solidFill>
                  <a:srgbClr val="00A3E0"/>
                </a:solidFill>
              </a:rPr>
              <a:t>3</a:t>
            </a:r>
            <a:r>
              <a:rPr lang="en-US" sz="1050" baseline="30000" dirty="0">
                <a:solidFill>
                  <a:srgbClr val="53565A"/>
                </a:solidFill>
              </a:rPr>
              <a:t>3</a:t>
            </a:r>
            <a:r>
              <a:rPr lang="en-US" sz="1050" dirty="0">
                <a:solidFill>
                  <a:srgbClr val="53565A"/>
                </a:solidFill>
              </a:rPr>
              <a:t> x </a:t>
            </a:r>
            <a:r>
              <a:rPr lang="en-US" sz="1050" dirty="0">
                <a:solidFill>
                  <a:srgbClr val="84BD00"/>
                </a:solidFill>
              </a:rPr>
              <a:t>2</a:t>
            </a:r>
            <a:r>
              <a:rPr lang="en-US" sz="1050" baseline="30000" dirty="0">
                <a:solidFill>
                  <a:srgbClr val="53565A"/>
                </a:solidFill>
              </a:rPr>
              <a:t>4</a:t>
            </a:r>
            <a:r>
              <a:rPr lang="en-US" sz="1050" dirty="0">
                <a:solidFill>
                  <a:srgbClr val="53565A"/>
                </a:solidFill>
              </a:rPr>
              <a:t> = </a:t>
            </a:r>
            <a:r>
              <a:rPr lang="en-US" sz="1050" b="1" dirty="0">
                <a:solidFill>
                  <a:srgbClr val="53565A"/>
                </a:solidFill>
              </a:rPr>
              <a:t>432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53565A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53565A"/>
                </a:solidFill>
              </a:rPr>
              <a:t>too many to rely on human intuition or employ brute-force high-level simulations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1B7B1F7-949D-45D7-9C78-C312EC5DD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8558" y="1171960"/>
          <a:ext cx="893503" cy="651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37408" imgH="538942" progId="ChemDraw.Document.6.0">
                  <p:embed/>
                </p:oleObj>
              </mc:Choice>
              <mc:Fallback>
                <p:oleObj name="CS ChemDraw Drawing" r:id="rId9" imgW="737408" imgH="538942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1B7B1F7-949D-45D7-9C78-C312EC5DD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8558" y="1171960"/>
                        <a:ext cx="893503" cy="651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7D8C7C30-7078-4B45-A28E-56BA4AF871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1033" y="802989"/>
          <a:ext cx="2060972" cy="59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811828" imgH="524048" progId="ChemDraw.Document.6.0">
                  <p:embed/>
                </p:oleObj>
              </mc:Choice>
              <mc:Fallback>
                <p:oleObj name="CS ChemDraw Drawing" r:id="rId11" imgW="1811828" imgH="524048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7D8C7C30-7078-4B45-A28E-56BA4AF87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01033" y="802989"/>
                        <a:ext cx="2060972" cy="59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2BABB6C4-9CC5-45C8-928A-462CFDE83E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2067" y="1170064"/>
          <a:ext cx="1027080" cy="55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66948" imgH="470708" progId="ChemDraw.Document.6.0">
                  <p:embed/>
                </p:oleObj>
              </mc:Choice>
              <mc:Fallback>
                <p:oleObj name="CS ChemDraw Drawing" r:id="rId13" imgW="866948" imgH="470708" progId="ChemDraw.Document.6.0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2BABB6C4-9CC5-45C8-928A-462CFDE8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2067" y="1170064"/>
                        <a:ext cx="1027080" cy="558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7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52 -0.04283 L -0.00039 3.33333E-6 " pathEditMode="relative" rAng="0" ptsTypes="AA" p14:bounceEnd="25000">
                                          <p:cBhvr>
                                            <p:cTn id="2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5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-0.08449 L -0.00039 -7.40741E-7 " pathEditMode="relative" rAng="0" ptsTypes="AA" p14:bounceEnd="25000">
                                          <p:cBhvr>
                                            <p:cTn id="3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421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1 -0.13218 L 0.03191 -0.13171 C 0.0306 -0.1382 0.03112 -0.13542 0.03021 -0.14074 L 0.02982 -0.14259 C 0.02969 -0.14329 0.02969 -0.14421 0.02956 -0.14445 C 0.02748 -0.15 0.02982 -0.14329 0.02852 -0.14815 C 0.02813 -0.14907 0.028 -0.14931 0.02774 -0.15 C 0.02761 -0.1507 0.02748 -0.15162 0.02748 -0.15185 C 0.02709 -0.15278 0.02696 -0.15301 0.0267 -0.1537 C 0.02657 -0.1544 0.02657 -0.15532 0.02644 -0.15556 C 0.02605 -0.15625 0.02566 -0.15648 0.0254 -0.15671 C 0.02513 -0.15741 0.02513 -0.15833 0.025 -0.15857 C 0.02357 -0.1632 0.02383 -0.16227 0.02149 -0.16482 L 0.02045 -0.16597 C 0.02019 -0.16667 0.0198 -0.16736 0.01941 -0.16736 C 0.01706 -0.16875 0.01993 -0.16736 0.01667 -0.16852 C 0.01615 -0.16875 0.01602 -0.16921 0.01563 -0.16921 C 0.01446 -0.16921 0.01316 -0.16921 0.01211 -0.16852 C 0.01003 -0.16782 0.01055 -0.16736 0.00899 -0.16551 C 0.00873 -0.16505 0.00834 -0.16505 0.00795 -0.16482 C 0.00769 -0.16412 0.00743 -0.16366 0.0073 -0.16296 C 0.00691 -0.16273 0.00638 -0.16227 0.00625 -0.16181 C 0.00586 -0.16134 0.00612 -0.16042 0.00586 -0.15995 C 0.00482 -0.15671 0.00456 -0.15741 0.00417 -0.1544 C 0.00404 -0.15347 0.00378 -0.15185 0.00378 -0.1507 C 0.00378 -0.13542 0.00417 -0.12037 0.00417 -0.10486 C 0.00417 -0.09792 0.00404 -0.09074 0.00378 -0.08333 C 0.00365 -0.07894 0.00352 -0.0787 0.00313 -0.07523 C 0.003 -0.07315 0.00261 -0.06759 0.00248 -0.06482 C 0.00222 -0.06412 0.00209 -0.06389 0.00209 -0.06296 L 0.00144 -0.0581 C 0.00118 -0.05671 0.00105 -0.05532 0.00105 -0.0537 C 0.00066 -0.05116 0.00066 -0.05185 0.0004 -0.04931 C 0.00013 -0.04884 -4.58333E-6 -0.04792 -4.58333E-6 -0.04699 C -0.00039 -0.04514 -0.00052 -0.04282 -0.00065 -0.04074 C -0.00091 -0.03958 -0.00104 -0.0382 -0.00104 -0.03704 C -0.00117 -0.03634 -0.00143 -0.03542 -0.00143 -0.03449 C -0.00169 -0.03171 -0.00195 -0.02894 -0.00208 -0.02593 C -0.00156 -0.00903 -0.00247 -0.02014 -0.00143 -0.01366 C -0.00143 -0.01296 -0.00143 -0.01204 -0.00104 -0.01111 C -0.00039 -0.00857 0.00105 -0.00718 0.00105 -0.0037 L 0.00105 -0.00301 L -0.00039 0.00069 " pathEditMode="relative" rAng="0" ptsTypes="AAAAAAAAAAAAAAAAAAAAAAAAAAAAAAAAAAAAAAAAAAA">
                                          <p:cBhvr>
                                            <p:cTn id="6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2" grpId="0" animBg="1"/>
          <p:bldP spid="12" grpId="1" animBg="1"/>
          <p:bldP spid="16" grpId="0" animBg="1"/>
          <p:bldP spid="17" grpId="0" animBg="1"/>
          <p:bldP spid="18" grpId="0" animBg="1"/>
          <p:bldP spid="20" grpId="0"/>
          <p:bldP spid="21" grpId="0"/>
          <p:bldP spid="22" grpId="0" animBg="1"/>
          <p:bldP spid="22" grpId="1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52 -0.04283 L -0.00039 3.33333E-6 " pathEditMode="relative" rAng="0" ptsTypes="AA">
                                          <p:cBhvr>
                                            <p:cTn id="2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5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-0.08449 L -0.00039 -7.40741E-7 " pathEditMode="relative" rAng="0" ptsTypes="AA">
                                          <p:cBhvr>
                                            <p:cTn id="3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421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1 -0.13218 L 0.03191 -0.13171 C 0.0306 -0.1382 0.03112 -0.13542 0.03021 -0.14074 L 0.02982 -0.14259 C 0.02969 -0.14329 0.02969 -0.14421 0.02956 -0.14445 C 0.02748 -0.15 0.02982 -0.14329 0.02852 -0.14815 C 0.02813 -0.14907 0.028 -0.14931 0.02774 -0.15 C 0.02761 -0.1507 0.02748 -0.15162 0.02748 -0.15185 C 0.02709 -0.15278 0.02696 -0.15301 0.0267 -0.1537 C 0.02657 -0.1544 0.02657 -0.15532 0.02644 -0.15556 C 0.02605 -0.15625 0.02566 -0.15648 0.0254 -0.15671 C 0.02513 -0.15741 0.02513 -0.15833 0.025 -0.15857 C 0.02357 -0.1632 0.02383 -0.16227 0.02149 -0.16482 L 0.02045 -0.16597 C 0.02019 -0.16667 0.0198 -0.16736 0.01941 -0.16736 C 0.01706 -0.16875 0.01993 -0.16736 0.01667 -0.16852 C 0.01615 -0.16875 0.01602 -0.16921 0.01563 -0.16921 C 0.01446 -0.16921 0.01316 -0.16921 0.01211 -0.16852 C 0.01003 -0.16782 0.01055 -0.16736 0.00899 -0.16551 C 0.00873 -0.16505 0.00834 -0.16505 0.00795 -0.16482 C 0.00769 -0.16412 0.00743 -0.16366 0.0073 -0.16296 C 0.00691 -0.16273 0.00638 -0.16227 0.00625 -0.16181 C 0.00586 -0.16134 0.00612 -0.16042 0.00586 -0.15995 C 0.00482 -0.15671 0.00456 -0.15741 0.00417 -0.1544 C 0.00404 -0.15347 0.00378 -0.15185 0.00378 -0.1507 C 0.00378 -0.13542 0.00417 -0.12037 0.00417 -0.10486 C 0.00417 -0.09792 0.00404 -0.09074 0.00378 -0.08333 C 0.00365 -0.07894 0.00352 -0.0787 0.00313 -0.07523 C 0.003 -0.07315 0.00261 -0.06759 0.00248 -0.06482 C 0.00222 -0.06412 0.00209 -0.06389 0.00209 -0.06296 L 0.00144 -0.0581 C 0.00118 -0.05671 0.00105 -0.05532 0.00105 -0.0537 C 0.00066 -0.05116 0.00066 -0.05185 0.0004 -0.04931 C 0.00013 -0.04884 -4.58333E-6 -0.04792 -4.58333E-6 -0.04699 C -0.00039 -0.04514 -0.00052 -0.04282 -0.00065 -0.04074 C -0.00091 -0.03958 -0.00104 -0.0382 -0.00104 -0.03704 C -0.00117 -0.03634 -0.00143 -0.03542 -0.00143 -0.03449 C -0.00169 -0.03171 -0.00195 -0.02894 -0.00208 -0.02593 C -0.00156 -0.00903 -0.00247 -0.02014 -0.00143 -0.01366 C -0.00143 -0.01296 -0.00143 -0.01204 -0.00104 -0.01111 C -0.00039 -0.00857 0.00105 -0.00718 0.00105 -0.0037 L 0.00105 -0.00301 L -0.00039 0.00069 " pathEditMode="relative" rAng="0" ptsTypes="AAAAAAAAAAAAAAAAAAAAAAAAAAAAAAAAAAAAAAAAAAA">
                                          <p:cBhvr>
                                            <p:cTn id="6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2" grpId="0" animBg="1"/>
          <p:bldP spid="12" grpId="1" animBg="1"/>
          <p:bldP spid="16" grpId="0" animBg="1"/>
          <p:bldP spid="17" grpId="0" animBg="1"/>
          <p:bldP spid="18" grpId="0" animBg="1"/>
          <p:bldP spid="20" grpId="0"/>
          <p:bldP spid="21" grpId="0"/>
          <p:bldP spid="22" grpId="0" animBg="1"/>
          <p:bldP spid="22" grpId="1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 uiExpand="1" build="p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32D644-4AC2-466D-ABE9-6B40720852C2}"/>
              </a:ext>
            </a:extLst>
          </p:cNvPr>
          <p:cNvSpPr txBox="1"/>
          <p:nvPr/>
        </p:nvSpPr>
        <p:spPr>
          <a:xfrm>
            <a:off x="434970" y="816726"/>
            <a:ext cx="36981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u="sng" dirty="0"/>
              <a:t>Effective Tolman-based Cone Angle: </a:t>
            </a:r>
            <a:r>
              <a:rPr lang="el-GR" sz="1200" u="sng" dirty="0"/>
              <a:t>θ</a:t>
            </a:r>
            <a:r>
              <a:rPr lang="en-US" sz="1200" u="sng" baseline="-25000" dirty="0"/>
              <a:t>N-Sub</a:t>
            </a:r>
          </a:p>
          <a:p>
            <a:pPr algn="l"/>
            <a:endParaRPr lang="en-US" sz="1200" u="sng" baseline="-25000" dirty="0"/>
          </a:p>
          <a:p>
            <a:pPr algn="l"/>
            <a:endParaRPr lang="en-US" sz="1200" u="sng" baseline="-25000" dirty="0"/>
          </a:p>
          <a:p>
            <a:pPr algn="l"/>
            <a:r>
              <a:rPr lang="en-US" sz="1200" dirty="0"/>
              <a:t>Sasol found correlation with LAO total (1-C</a:t>
            </a:r>
            <a:r>
              <a:rPr lang="en-US" sz="1200" baseline="-25000" dirty="0"/>
              <a:t>6</a:t>
            </a:r>
            <a:r>
              <a:rPr lang="en-US" sz="1200" dirty="0"/>
              <a:t> + 1-C</a:t>
            </a:r>
            <a:r>
              <a:rPr lang="en-US" sz="1200" baseline="-25000" dirty="0"/>
              <a:t>8</a:t>
            </a:r>
            <a:r>
              <a:rPr lang="en-US" sz="1200" dirty="0"/>
              <a:t>)</a:t>
            </a:r>
          </a:p>
          <a:p>
            <a:pPr algn="l"/>
            <a:r>
              <a:rPr lang="en-US" sz="1200" dirty="0"/>
              <a:t>Only useful for narrow range of PNP ligands</a:t>
            </a: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4815" y="22148"/>
            <a:ext cx="8264215" cy="272895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5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“Buried Volume” to Evaluate Ligand </a:t>
            </a:r>
            <a:r>
              <a:rPr lang="en-US" dirty="0" err="1"/>
              <a:t>Sterics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6B37E-9274-48B5-A5FE-9BB4931A81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53" y="2093862"/>
            <a:ext cx="2990833" cy="1763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796A9-EED6-4AFE-BE73-82D97CD0F32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9" y="2010071"/>
            <a:ext cx="1872678" cy="17636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E2D1A8-233E-447E-9CB5-E21FE9D8A0C4}"/>
              </a:ext>
            </a:extLst>
          </p:cNvPr>
          <p:cNvSpPr/>
          <p:nvPr/>
        </p:nvSpPr>
        <p:spPr>
          <a:xfrm>
            <a:off x="958326" y="3964892"/>
            <a:ext cx="289213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dirty="0"/>
              <a:t>Cloete and coworkers, </a:t>
            </a:r>
            <a:r>
              <a:rPr lang="en-US" sz="825" i="1" dirty="0" err="1"/>
              <a:t>Inorg</a:t>
            </a:r>
            <a:r>
              <a:rPr lang="en-US" sz="825" i="1" dirty="0"/>
              <a:t>. Chem. </a:t>
            </a:r>
            <a:r>
              <a:rPr lang="en-US" sz="825" b="1" dirty="0"/>
              <a:t>2013</a:t>
            </a:r>
            <a:r>
              <a:rPr lang="en-US" sz="825" dirty="0"/>
              <a:t>, </a:t>
            </a:r>
            <a:r>
              <a:rPr lang="en-US" sz="825" i="1" dirty="0"/>
              <a:t>52,</a:t>
            </a:r>
            <a:r>
              <a:rPr lang="en-US" sz="825" dirty="0"/>
              <a:t> 2268-2270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4EEA-AF5D-4957-8EC5-4C4E4E0EC2DB}"/>
              </a:ext>
            </a:extLst>
          </p:cNvPr>
          <p:cNvSpPr txBox="1"/>
          <p:nvPr/>
        </p:nvSpPr>
        <p:spPr>
          <a:xfrm>
            <a:off x="5403016" y="816727"/>
            <a:ext cx="3555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u="sng" dirty="0"/>
              <a:t>Buried Volume Around Nitrogen: %</a:t>
            </a:r>
            <a:r>
              <a:rPr lang="en-US" sz="1200" u="sng" dirty="0" err="1"/>
              <a:t>V</a:t>
            </a:r>
            <a:r>
              <a:rPr lang="en-US" sz="1200" u="sng" baseline="-25000" dirty="0" err="1"/>
              <a:t>Bur</a:t>
            </a:r>
            <a:r>
              <a:rPr lang="en-US" sz="1200" u="sng" dirty="0"/>
              <a:t>(N)</a:t>
            </a:r>
          </a:p>
          <a:p>
            <a:pPr algn="l"/>
            <a:endParaRPr lang="en-US" sz="1200" u="sng" baseline="-25000" dirty="0"/>
          </a:p>
          <a:p>
            <a:pPr algn="l"/>
            <a:r>
              <a:rPr lang="en-US" sz="1200" dirty="0"/>
              <a:t>Calculated with </a:t>
            </a:r>
            <a:r>
              <a:rPr lang="en-US" sz="1200" dirty="0" err="1"/>
              <a:t>SambVca</a:t>
            </a:r>
            <a:r>
              <a:rPr lang="en-US" sz="1200" dirty="0"/>
              <a:t> (Prof. Cavallo, KAUST)</a:t>
            </a:r>
          </a:p>
          <a:p>
            <a:pPr algn="l"/>
            <a:r>
              <a:rPr lang="en-US" sz="1200" dirty="0"/>
              <a:t>Calculable for </a:t>
            </a:r>
            <a:r>
              <a:rPr lang="en-US" sz="1200" b="1" dirty="0"/>
              <a:t>all</a:t>
            </a:r>
            <a:r>
              <a:rPr lang="en-US" sz="1200" dirty="0"/>
              <a:t> PNP ligands</a:t>
            </a:r>
          </a:p>
          <a:p>
            <a:pPr algn="l"/>
            <a:r>
              <a:rPr lang="en-US" sz="1200" dirty="0"/>
              <a:t>Correlates with some catalyst 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BD868-2BA9-432B-AE94-808C6B28EE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5580" y="1466260"/>
            <a:ext cx="2663969" cy="26639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308767-BED8-423C-8EEE-B12F7A412435}"/>
              </a:ext>
            </a:extLst>
          </p:cNvPr>
          <p:cNvSpPr txBox="1"/>
          <p:nvPr/>
        </p:nvSpPr>
        <p:spPr>
          <a:xfrm>
            <a:off x="6527810" y="4127671"/>
            <a:ext cx="12715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sz="1200" baseline="-25000" dirty="0" err="1">
                <a:solidFill>
                  <a:schemeClr val="tx1">
                    <a:lumMod val="50000"/>
                  </a:schemeClr>
                </a:solidFill>
              </a:rPr>
              <a:t>Bur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(N) = 88.9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85C119-F46F-4954-820B-FEE6CD8D97C5}"/>
              </a:ext>
            </a:extLst>
          </p:cNvPr>
          <p:cNvGrpSpPr/>
          <p:nvPr/>
        </p:nvGrpSpPr>
        <p:grpSpPr>
          <a:xfrm>
            <a:off x="5487924" y="3643918"/>
            <a:ext cx="862784" cy="798099"/>
            <a:chOff x="5913393" y="3139717"/>
            <a:chExt cx="1150379" cy="1064132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2C12B53C-72FD-4E98-B4D9-4BFC78A47D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956699" imgH="723207" progId="ChemDraw.Document.6.0">
                    <p:embed/>
                  </p:oleObj>
                </mc:Choice>
                <mc:Fallback>
                  <p:oleObj name="CS ChemDraw Drawing" r:id="rId10" imgW="956699" imgH="723207" progId="ChemDraw.Document.6.0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2C12B53C-72FD-4E98-B4D9-4BFC78A47D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1A77CC-132C-4699-B1D1-6EF6F6F08DC2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8D498C-83CB-400C-8979-3573FC51688B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33C3EF-6D0D-4904-928C-DE438BFE1DF1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A38C6F-FC31-49D6-85AB-294AFF92128B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E060E33-0839-4F67-8F8A-E18561DD9FD8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5EC0C53-4F59-46EB-B942-FC0F50F0F876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B7F2C5-D65D-43C1-8C45-07C8DA6CC0F6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25599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32D644-4AC2-466D-ABE9-6B40720852C2}"/>
              </a:ext>
            </a:extLst>
          </p:cNvPr>
          <p:cNvSpPr txBox="1"/>
          <p:nvPr/>
        </p:nvSpPr>
        <p:spPr>
          <a:xfrm>
            <a:off x="498259" y="4266170"/>
            <a:ext cx="428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u="sng" dirty="0"/>
              <a:t>Buried Volume </a:t>
            </a:r>
            <a:r>
              <a:rPr lang="en-US" sz="1200" u="sng" dirty="0">
                <a:sym typeface="Wingdings" panose="05000000000000000000" pitchFamily="2" charset="2"/>
              </a:rPr>
              <a:t> higher productivity and lower PE </a:t>
            </a:r>
            <a:r>
              <a:rPr lang="en-US" sz="1200" u="sng" dirty="0" err="1">
                <a:sym typeface="Wingdings" panose="05000000000000000000" pitchFamily="2" charset="2"/>
              </a:rPr>
              <a:t>wt</a:t>
            </a:r>
            <a:r>
              <a:rPr lang="en-US" sz="1200" u="sng" dirty="0">
                <a:sym typeface="Wingdings" panose="05000000000000000000" pitchFamily="2" charset="2"/>
              </a:rPr>
              <a:t>%</a:t>
            </a:r>
            <a:endParaRPr lang="en-US" sz="1200" dirty="0"/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4815" y="22148"/>
            <a:ext cx="8264215" cy="272895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5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“Buried Volume” to Evaluate Ligand </a:t>
            </a:r>
            <a:r>
              <a:rPr lang="en-US" dirty="0" err="1"/>
              <a:t>Sterics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4EEA-AF5D-4957-8EC5-4C4E4E0EC2DB}"/>
              </a:ext>
            </a:extLst>
          </p:cNvPr>
          <p:cNvSpPr txBox="1"/>
          <p:nvPr/>
        </p:nvSpPr>
        <p:spPr>
          <a:xfrm>
            <a:off x="5403016" y="816727"/>
            <a:ext cx="3555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u="sng" dirty="0"/>
              <a:t>Buried Volume Around Nitrogen: %</a:t>
            </a:r>
            <a:r>
              <a:rPr lang="en-US" sz="1200" u="sng" dirty="0" err="1"/>
              <a:t>V</a:t>
            </a:r>
            <a:r>
              <a:rPr lang="en-US" sz="1200" u="sng" baseline="-25000" dirty="0" err="1"/>
              <a:t>Bur</a:t>
            </a:r>
            <a:r>
              <a:rPr lang="en-US" sz="1200" u="sng" dirty="0"/>
              <a:t>(N)</a:t>
            </a:r>
          </a:p>
          <a:p>
            <a:pPr algn="l"/>
            <a:endParaRPr lang="en-US" sz="1200" u="sng" baseline="-25000" dirty="0"/>
          </a:p>
          <a:p>
            <a:pPr algn="l"/>
            <a:r>
              <a:rPr lang="en-US" sz="1200" dirty="0"/>
              <a:t>Calculated with </a:t>
            </a:r>
            <a:r>
              <a:rPr lang="en-US" sz="1200" dirty="0" err="1"/>
              <a:t>SambVca</a:t>
            </a:r>
            <a:r>
              <a:rPr lang="en-US" sz="1200" dirty="0"/>
              <a:t> (Prof. Cavallo, KAUST)</a:t>
            </a:r>
          </a:p>
          <a:p>
            <a:pPr algn="l"/>
            <a:r>
              <a:rPr lang="en-US" sz="1200" dirty="0"/>
              <a:t>Calculable for </a:t>
            </a:r>
            <a:r>
              <a:rPr lang="en-US" sz="1200" b="1" dirty="0"/>
              <a:t>all</a:t>
            </a:r>
            <a:r>
              <a:rPr lang="en-US" sz="1200" dirty="0"/>
              <a:t> PNP ligands</a:t>
            </a:r>
          </a:p>
          <a:p>
            <a:pPr algn="l"/>
            <a:r>
              <a:rPr lang="en-US" sz="1200" dirty="0"/>
              <a:t>Correlates with some catalyst 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BD868-2BA9-432B-AE94-808C6B28EE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5580" y="1466260"/>
            <a:ext cx="2663969" cy="26639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308767-BED8-423C-8EEE-B12F7A412435}"/>
              </a:ext>
            </a:extLst>
          </p:cNvPr>
          <p:cNvSpPr txBox="1"/>
          <p:nvPr/>
        </p:nvSpPr>
        <p:spPr>
          <a:xfrm>
            <a:off x="6527810" y="4127671"/>
            <a:ext cx="12715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sz="1200" baseline="-25000" dirty="0" err="1">
                <a:solidFill>
                  <a:schemeClr val="tx1">
                    <a:lumMod val="50000"/>
                  </a:schemeClr>
                </a:solidFill>
              </a:rPr>
              <a:t>Bur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(N) = 88.9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85C119-F46F-4954-820B-FEE6CD8D97C5}"/>
              </a:ext>
            </a:extLst>
          </p:cNvPr>
          <p:cNvGrpSpPr/>
          <p:nvPr/>
        </p:nvGrpSpPr>
        <p:grpSpPr>
          <a:xfrm>
            <a:off x="5487924" y="3643918"/>
            <a:ext cx="862784" cy="798099"/>
            <a:chOff x="5913393" y="3139717"/>
            <a:chExt cx="1150379" cy="1064132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2C12B53C-72FD-4E98-B4D9-4BFC78A47D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956699" imgH="723207" progId="ChemDraw.Document.6.0">
                    <p:embed/>
                  </p:oleObj>
                </mc:Choice>
                <mc:Fallback>
                  <p:oleObj name="CS ChemDraw Drawing" r:id="rId8" imgW="956699" imgH="723207" progId="ChemDraw.Document.6.0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2C12B53C-72FD-4E98-B4D9-4BFC78A47D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1A77CC-132C-4699-B1D1-6EF6F6F08DC2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8D498C-83CB-400C-8979-3573FC51688B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33C3EF-6D0D-4904-928C-DE438BFE1DF1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A38C6F-FC31-49D6-85AB-294AFF92128B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E060E33-0839-4F67-8F8A-E18561DD9FD8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5EC0C53-4F59-46EB-B942-FC0F50F0F876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B7F2C5-D65D-43C1-8C45-07C8DA6CC0F6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6B738A-E8F0-A177-818F-CA6D63889BFF}"/>
              </a:ext>
            </a:extLst>
          </p:cNvPr>
          <p:cNvGrpSpPr/>
          <p:nvPr/>
        </p:nvGrpSpPr>
        <p:grpSpPr>
          <a:xfrm>
            <a:off x="513618" y="884869"/>
            <a:ext cx="1466869" cy="1268335"/>
            <a:chOff x="698628" y="1650619"/>
            <a:chExt cx="1466869" cy="12683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48FADF-14C2-F16E-0577-468A9A210ABB}"/>
                </a:ext>
              </a:extLst>
            </p:cNvPr>
            <p:cNvSpPr/>
            <p:nvPr/>
          </p:nvSpPr>
          <p:spPr>
            <a:xfrm>
              <a:off x="698628" y="1650619"/>
              <a:ext cx="1464351" cy="12683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59A98C-5F21-9000-74C0-60C7DF48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6864" y="1669473"/>
              <a:ext cx="114360" cy="141589"/>
            </a:xfrm>
            <a:prstGeom prst="rect">
              <a:avLst/>
            </a:prstGeom>
          </p:spPr>
        </p:pic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EB1EF2B8-44E1-2FD1-1356-5A1CAE828E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052042"/>
                </p:ext>
              </p:extLst>
            </p:nvPr>
          </p:nvGraphicFramePr>
          <p:xfrm>
            <a:off x="849460" y="1672767"/>
            <a:ext cx="1316037" cy="1246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1316238" imgH="1246286" progId="ChemDraw.Document.6.0">
                    <p:embed/>
                  </p:oleObj>
                </mc:Choice>
                <mc:Fallback>
                  <p:oleObj name="CS ChemDraw Drawing" r:id="rId11" imgW="1316238" imgH="1246286" progId="ChemDraw.Document.6.0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EB1EF2B8-44E1-2FD1-1356-5A1CAE828E7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49460" y="1672767"/>
                          <a:ext cx="1316037" cy="12461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B97720-D71B-074A-6F8A-1F5DDEF66637}"/>
              </a:ext>
            </a:extLst>
          </p:cNvPr>
          <p:cNvGrpSpPr/>
          <p:nvPr/>
        </p:nvGrpSpPr>
        <p:grpSpPr>
          <a:xfrm>
            <a:off x="513617" y="2207587"/>
            <a:ext cx="1464351" cy="1268335"/>
            <a:chOff x="2174070" y="1650618"/>
            <a:chExt cx="1464351" cy="12683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BC4209-373C-CFA6-0FE5-11DB358C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08552" y="1650619"/>
              <a:ext cx="183682" cy="206642"/>
            </a:xfrm>
            <a:prstGeom prst="rect">
              <a:avLst/>
            </a:prstGeom>
          </p:spPr>
        </p:pic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E061AE5-FC26-4929-129A-C128F2A75A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1185338"/>
                </p:ext>
              </p:extLst>
            </p:nvPr>
          </p:nvGraphicFramePr>
          <p:xfrm>
            <a:off x="2277565" y="1709278"/>
            <a:ext cx="1316037" cy="1173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1316238" imgH="1173341" progId="ChemDraw.Document.6.0">
                    <p:embed/>
                  </p:oleObj>
                </mc:Choice>
                <mc:Fallback>
                  <p:oleObj name="CS ChemDraw Drawing" r:id="rId14" imgW="1316238" imgH="1173341" progId="ChemDraw.Document.6.0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E061AE5-FC26-4929-129A-C128F2A75A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77565" y="1709278"/>
                          <a:ext cx="1316037" cy="1173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69441D-3545-6BC1-0C88-33208758D61C}"/>
                </a:ext>
              </a:extLst>
            </p:cNvPr>
            <p:cNvSpPr/>
            <p:nvPr/>
          </p:nvSpPr>
          <p:spPr>
            <a:xfrm>
              <a:off x="2174070" y="1650618"/>
              <a:ext cx="1464351" cy="12683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39492D7C-0F6A-921B-8F26-62940BB53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159499"/>
              </p:ext>
            </p:extLst>
          </p:nvPr>
        </p:nvGraphicFramePr>
        <p:xfrm>
          <a:off x="2244935" y="756944"/>
          <a:ext cx="2580395" cy="1980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D1E07EF-29AE-B596-6727-3DFB9F23B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117090"/>
              </p:ext>
            </p:extLst>
          </p:nvPr>
        </p:nvGraphicFramePr>
        <p:xfrm>
          <a:off x="2291235" y="2308791"/>
          <a:ext cx="2510829" cy="194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8549557D-93DC-49AC-5165-6F780B368107}"/>
              </a:ext>
            </a:extLst>
          </p:cNvPr>
          <p:cNvSpPr/>
          <p:nvPr/>
        </p:nvSpPr>
        <p:spPr>
          <a:xfrm>
            <a:off x="3332398" y="2411133"/>
            <a:ext cx="856527" cy="191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35" grpId="0">
        <p:bldAsOne/>
      </p:bldGraphic>
      <p:bldGraphic spid="36" grpId="0">
        <p:bldAsOne/>
      </p:bldGraphic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660C3E-C319-4E6C-84CC-BD755DB3CB4A}"/>
              </a:ext>
            </a:extLst>
          </p:cNvPr>
          <p:cNvGrpSpPr/>
          <p:nvPr/>
        </p:nvGrpSpPr>
        <p:grpSpPr>
          <a:xfrm>
            <a:off x="120882" y="205983"/>
            <a:ext cx="8606554" cy="4440648"/>
            <a:chOff x="161175" y="274644"/>
            <a:chExt cx="11475405" cy="59208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81530-CC0A-4238-8B27-C0B4C7FE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175" y="441911"/>
              <a:ext cx="11475405" cy="57535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92FAE7-64F6-4429-9B61-B30EA6E45B5E}"/>
                </a:ext>
              </a:extLst>
            </p:cNvPr>
            <p:cNvSpPr/>
            <p:nvPr/>
          </p:nvSpPr>
          <p:spPr>
            <a:xfrm>
              <a:off x="8552985" y="274644"/>
              <a:ext cx="2671747" cy="8819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sz="2000" dirty="0"/>
              <a:t>Computational: First Detailed Reaction Mechanism of Full Sasol Ligand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7B6423-CFC7-4C31-8351-811C9C27B8D8}"/>
              </a:ext>
            </a:extLst>
          </p:cNvPr>
          <p:cNvSpPr txBox="1"/>
          <p:nvPr/>
        </p:nvSpPr>
        <p:spPr>
          <a:xfrm>
            <a:off x="978958" y="3534127"/>
            <a:ext cx="2403050" cy="276999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prstClr val="white"/>
                </a:solidFill>
              </a:rPr>
              <a:t>turnover-limiting barriers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118884-4FCF-4C0B-A711-E7F138505499}"/>
              </a:ext>
            </a:extLst>
          </p:cNvPr>
          <p:cNvCxnSpPr>
            <a:cxnSpLocks/>
          </p:cNvCxnSpPr>
          <p:nvPr/>
        </p:nvCxnSpPr>
        <p:spPr>
          <a:xfrm flipH="1" flipV="1">
            <a:off x="2191215" y="1354872"/>
            <a:ext cx="443261" cy="2179254"/>
          </a:xfrm>
          <a:prstGeom prst="straightConnector1">
            <a:avLst/>
          </a:prstGeom>
          <a:noFill/>
          <a:ln w="12700" cap="flat" cmpd="sng" algn="ctr">
            <a:solidFill>
              <a:srgbClr val="3333AD"/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E366DA-62FB-4970-8464-0EF25B290AB8}"/>
              </a:ext>
            </a:extLst>
          </p:cNvPr>
          <p:cNvCxnSpPr>
            <a:cxnSpLocks/>
          </p:cNvCxnSpPr>
          <p:nvPr/>
        </p:nvCxnSpPr>
        <p:spPr>
          <a:xfrm flipV="1">
            <a:off x="2634475" y="1421668"/>
            <a:ext cx="1384922" cy="2112458"/>
          </a:xfrm>
          <a:prstGeom prst="straightConnector1">
            <a:avLst/>
          </a:prstGeom>
          <a:noFill/>
          <a:ln w="12700" cap="flat" cmpd="sng" algn="ctr">
            <a:solidFill>
              <a:srgbClr val="3333AD"/>
            </a:solidFill>
            <a:prstDash val="soli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51395AE-AD14-4304-B3F4-EEB60C5ED65D}"/>
              </a:ext>
            </a:extLst>
          </p:cNvPr>
          <p:cNvSpPr txBox="1"/>
          <p:nvPr/>
        </p:nvSpPr>
        <p:spPr>
          <a:xfrm>
            <a:off x="1112363" y="3810934"/>
            <a:ext cx="2157705" cy="276999"/>
          </a:xfrm>
          <a:prstGeom prst="rect">
            <a:avLst/>
          </a:prstGeom>
          <a:solidFill>
            <a:srgbClr val="008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prstClr val="white"/>
                </a:solidFill>
              </a:rPr>
              <a:t>product-determining barriers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816631-1942-4362-8D12-016A6FB3CD1F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270068" y="2729487"/>
            <a:ext cx="4494363" cy="1219947"/>
          </a:xfrm>
          <a:prstGeom prst="straightConnector1">
            <a:avLst/>
          </a:prstGeom>
          <a:noFill/>
          <a:ln w="12700" cap="flat" cmpd="sng" algn="ctr">
            <a:solidFill>
              <a:srgbClr val="339933"/>
            </a:solidFill>
            <a:prstDash val="solid"/>
            <a:tailEnd type="diamon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AA4ABE-2F95-403D-BD42-DA8017E1802E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270068" y="2489033"/>
            <a:ext cx="2603866" cy="1460401"/>
          </a:xfrm>
          <a:prstGeom prst="straightConnector1">
            <a:avLst/>
          </a:prstGeom>
          <a:noFill/>
          <a:ln w="12700" cap="flat" cmpd="sng" algn="ctr">
            <a:solidFill>
              <a:srgbClr val="339933"/>
            </a:solidFill>
            <a:prstDash val="solid"/>
            <a:tailEnd type="diamond"/>
          </a:ln>
          <a:effectLst/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56D6C6A-C34D-4021-BF5A-AFE6A103317B}"/>
              </a:ext>
            </a:extLst>
          </p:cNvPr>
          <p:cNvSpPr/>
          <p:nvPr/>
        </p:nvSpPr>
        <p:spPr>
          <a:xfrm>
            <a:off x="2538064" y="4676572"/>
            <a:ext cx="46293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Lin, S.; Elanany, M.; Khawaji, M.; Xu, W. </a:t>
            </a:r>
            <a:r>
              <a:rPr lang="en-US" sz="900" i="1" dirty="0"/>
              <a:t>ACS </a:t>
            </a:r>
            <a:r>
              <a:rPr lang="en-US" sz="900" i="1" dirty="0" err="1"/>
              <a:t>Catal</a:t>
            </a:r>
            <a:r>
              <a:rPr lang="en-US" sz="900" i="1" dirty="0"/>
              <a:t>.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in preparation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86EDE-A415-4085-8130-4B8FA96B4292}"/>
              </a:ext>
            </a:extLst>
          </p:cNvPr>
          <p:cNvSpPr/>
          <p:nvPr/>
        </p:nvSpPr>
        <p:spPr>
          <a:xfrm>
            <a:off x="716163" y="468209"/>
            <a:ext cx="7471161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/>
              <a:t>correct prediction of 1-octene/1-hexene ratio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290682-848E-47E2-8486-B9809B69C9F6}"/>
              </a:ext>
            </a:extLst>
          </p:cNvPr>
          <p:cNvSpPr txBox="1"/>
          <p:nvPr/>
        </p:nvSpPr>
        <p:spPr>
          <a:xfrm>
            <a:off x="3431974" y="3967833"/>
            <a:ext cx="2436785" cy="646331"/>
          </a:xfrm>
          <a:prstGeom prst="rect">
            <a:avLst/>
          </a:prstGeom>
          <a:solidFill>
            <a:srgbClr val="5F5F5F">
              <a:alpha val="81176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PhX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solvents may act as secondary ligands to alter product distribution</a:t>
            </a:r>
          </a:p>
        </p:txBody>
      </p:sp>
    </p:spTree>
    <p:extLst>
      <p:ext uri="{BB962C8B-B14F-4D97-AF65-F5344CB8AC3E}">
        <p14:creationId xmlns:p14="http://schemas.microsoft.com/office/powerpoint/2010/main" val="6903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EF96B01-6FAB-40C6-88A7-BB28FD12370F}"/>
              </a:ext>
            </a:extLst>
          </p:cNvPr>
          <p:cNvGrpSpPr/>
          <p:nvPr/>
        </p:nvGrpSpPr>
        <p:grpSpPr>
          <a:xfrm>
            <a:off x="-50734" y="4691014"/>
            <a:ext cx="8793216" cy="466159"/>
            <a:chOff x="-67645" y="6254679"/>
            <a:chExt cx="11724288" cy="6215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AE677F-06C4-4CCE-964B-5E1612D7B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15"/>
            <a:stretch/>
          </p:blipFill>
          <p:spPr>
            <a:xfrm>
              <a:off x="0" y="6254679"/>
              <a:ext cx="11656643" cy="5625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7FD30-C099-4CD2-B423-F41F1B1E1D2A}"/>
                </a:ext>
              </a:extLst>
            </p:cNvPr>
            <p:cNvSpPr txBox="1"/>
            <p:nvPr/>
          </p:nvSpPr>
          <p:spPr>
            <a:xfrm>
              <a:off x="-67645" y="6599225"/>
              <a:ext cx="387285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B486B331-0E29-456D-A96F-49AA1FA7D6AF}" type="slidenum">
                <a:rPr lang="en-US" sz="750"/>
                <a:t>35</a:t>
              </a:fld>
              <a:endParaRPr lang="en-US" sz="7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68B08E-A6E2-4C40-BF34-0227D79F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Temperature Optimization of AOT-SL-149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D8AA3-8339-40DF-8518-1AC70BC69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46"/>
          <a:stretch/>
        </p:blipFill>
        <p:spPr>
          <a:xfrm>
            <a:off x="1555425" y="1071863"/>
            <a:ext cx="3659217" cy="2326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EE921-9B2C-4B8D-8FBA-F3E7C5B8F5D5}"/>
              </a:ext>
            </a:extLst>
          </p:cNvPr>
          <p:cNvSpPr txBox="1"/>
          <p:nvPr/>
        </p:nvSpPr>
        <p:spPr>
          <a:xfrm>
            <a:off x="-182968" y="1494075"/>
            <a:ext cx="221642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Reaction conditions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0.8 </a:t>
            </a:r>
            <a:r>
              <a:rPr lang="el-GR" sz="105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mol CrCl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(THF)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1.08 equiv. AOT-SL-149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500 equiv. Al (MMAO-3A)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45 bar ethylene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PhCl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solvent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60 min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71514-842A-41AB-99BC-E912F7693C30}"/>
              </a:ext>
            </a:extLst>
          </p:cNvPr>
          <p:cNvSpPr txBox="1"/>
          <p:nvPr/>
        </p:nvSpPr>
        <p:spPr>
          <a:xfrm flipH="1">
            <a:off x="2297069" y="3667028"/>
            <a:ext cx="5482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040FF"/>
                </a:solidFill>
              </a:rPr>
              <a:t>Lower temperature increases activity and 1-octene selectivity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06F63-0710-4A22-A386-C1999D7732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69"/>
          <a:stretch/>
        </p:blipFill>
        <p:spPr>
          <a:xfrm>
            <a:off x="4886408" y="1071863"/>
            <a:ext cx="4366922" cy="23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CF24-CF03-DA2D-C014-577E56F0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Catalysis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3C39EC-E031-3E62-0099-ACDD7058D3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1804" y="672719"/>
          <a:ext cx="3540770" cy="374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805236" imgH="2776415" progId="ChemDraw.Document.6.0">
                  <p:embed/>
                </p:oleObj>
              </mc:Choice>
              <mc:Fallback>
                <p:oleObj name="CS ChemDraw Drawing" r:id="rId2" imgW="2805236" imgH="2776415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EA7CB71C-F626-4904-0B2A-A4C198363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1804" y="672719"/>
                        <a:ext cx="3540770" cy="3741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7431871-A95E-C2B0-E2F6-6D88B7436FC7}"/>
              </a:ext>
            </a:extLst>
          </p:cNvPr>
          <p:cNvSpPr txBox="1"/>
          <p:nvPr/>
        </p:nvSpPr>
        <p:spPr>
          <a:xfrm>
            <a:off x="6503276" y="621979"/>
            <a:ext cx="2632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Catalysts lower activation energy for reactions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2F5BA-0537-9B92-2D33-E1F1F8ED364D}"/>
              </a:ext>
            </a:extLst>
          </p:cNvPr>
          <p:cNvSpPr txBox="1"/>
          <p:nvPr/>
        </p:nvSpPr>
        <p:spPr>
          <a:xfrm>
            <a:off x="6503276" y="1338880"/>
            <a:ext cx="2632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…and can determine product selectivity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1FEBB-C7BD-E787-D7E5-6910B6AF6C5C}"/>
              </a:ext>
            </a:extLst>
          </p:cNvPr>
          <p:cNvSpPr txBox="1"/>
          <p:nvPr/>
        </p:nvSpPr>
        <p:spPr>
          <a:xfrm>
            <a:off x="6503276" y="2419714"/>
            <a:ext cx="2632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~90% of all commercially produced chemical products involve catalysts at some stage</a:t>
            </a:r>
          </a:p>
          <a:p>
            <a:pPr algn="l"/>
            <a:endParaRPr lang="en-US" sz="1200" b="1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b="1" dirty="0"/>
              <a:t>Transportation fuels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b="1" dirty="0"/>
              <a:t>Bulk and fine chemicals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b="1" dirty="0"/>
              <a:t>Abatement of point-source pollution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4211BE-D44A-B85E-26DD-47E4AA646A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2973" y="1213785"/>
          <a:ext cx="3492678" cy="184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767225" imgH="1371361" progId="ChemDraw.Document.6.0">
                  <p:embed/>
                </p:oleObj>
              </mc:Choice>
              <mc:Fallback>
                <p:oleObj name="CS ChemDraw Drawing" r:id="rId4" imgW="2767225" imgH="1371361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97CA83C-734F-0F4D-5B4A-5887F59E65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2973" y="1213785"/>
                        <a:ext cx="3492678" cy="1848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2028A96-D0D9-385A-46F2-F4DFF45917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497" y="1629847"/>
          <a:ext cx="2422631" cy="2864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19881" imgH="2125502" progId="ChemDraw.Document.6.0">
                  <p:embed/>
                </p:oleObj>
              </mc:Choice>
              <mc:Fallback>
                <p:oleObj name="CS ChemDraw Drawing" r:id="rId6" imgW="1919881" imgH="2125502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C7EB65F-AB92-7FFF-2D7D-B1FE58D861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97" y="1629847"/>
                        <a:ext cx="2422631" cy="2864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7C2F6CE-F65E-DFFD-F2F9-2351ECD88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166" y="2226476"/>
          <a:ext cx="3723104" cy="138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893807" imgH="1008269" progId="ChemDraw.Document.6.0">
                  <p:embed/>
                </p:oleObj>
              </mc:Choice>
              <mc:Fallback>
                <p:oleObj name="CS ChemDraw Drawing" r:id="rId8" imgW="2893807" imgH="1008269" progId="ChemDraw.Document.6.0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BB5AA53D-5435-5287-4739-89EA792F9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6166" y="2226476"/>
                        <a:ext cx="3723104" cy="1384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3687648-0F72-A99C-6C26-F9AB42939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793506"/>
              </p:ext>
            </p:extLst>
          </p:nvPr>
        </p:nvGraphicFramePr>
        <p:xfrm>
          <a:off x="2512160" y="3398532"/>
          <a:ext cx="222250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21966" imgH="168821" progId="ChemDraw.Document.6.0">
                  <p:embed/>
                </p:oleObj>
              </mc:Choice>
              <mc:Fallback>
                <p:oleObj name="CS ChemDraw Drawing" r:id="rId10" imgW="221966" imgH="1688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2160" y="3398532"/>
                        <a:ext cx="222250" cy="16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46CB61-34A3-C6D8-E1BA-EC9C8FE4F1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920428"/>
              </p:ext>
            </p:extLst>
          </p:nvPr>
        </p:nvGraphicFramePr>
        <p:xfrm>
          <a:off x="4416874" y="3904442"/>
          <a:ext cx="1155700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55013" imgH="170255" progId="ChemDraw.Document.6.0">
                  <p:embed/>
                </p:oleObj>
              </mc:Choice>
              <mc:Fallback>
                <p:oleObj name="CS ChemDraw Drawing" r:id="rId12" imgW="1155013" imgH="1702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6874" y="3904442"/>
                        <a:ext cx="1155700" cy="16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2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Polymerization vs Selective Tetramerization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57DAEC4-149F-42C0-9AD2-15CA1B2363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91371" y="2793313"/>
          <a:ext cx="2694482" cy="185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056606" imgH="2104355" progId="ChemDraw.Document.6.0">
                  <p:embed/>
                </p:oleObj>
              </mc:Choice>
              <mc:Fallback>
                <p:oleObj name="CS ChemDraw Drawing" r:id="rId3" imgW="3056606" imgH="2104355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57DAEC4-149F-42C0-9AD2-15CA1B236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1371" y="2793313"/>
                        <a:ext cx="2694482" cy="185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4D8D50A4-21F7-41F4-A815-53B3485451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4272" y="960994"/>
          <a:ext cx="1022431" cy="74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535819" imgH="1119724" progId="ChemDraw.Document.6.0">
                  <p:embed/>
                </p:oleObj>
              </mc:Choice>
              <mc:Fallback>
                <p:oleObj name="CS ChemDraw Drawing" r:id="rId5" imgW="1535819" imgH="1119724" progId="ChemDraw.Document.6.0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4D8D50A4-21F7-41F4-A815-53B348545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54272" y="960994"/>
                        <a:ext cx="1022431" cy="74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EB4A1AE5-D433-412A-8F94-BCFEC34498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57708" y="2962425"/>
          <a:ext cx="1085178" cy="1030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231019" imgH="1168977" progId="ChemDraw.Document.6.0">
                  <p:embed/>
                </p:oleObj>
              </mc:Choice>
              <mc:Fallback>
                <p:oleObj name="CS ChemDraw Drawing" r:id="rId7" imgW="1231019" imgH="1168977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EB4A1AE5-D433-412A-8F94-BCFEC34498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57708" y="2962425"/>
                        <a:ext cx="1085178" cy="1030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Arrow: Bent 73">
            <a:extLst>
              <a:ext uri="{FF2B5EF4-FFF2-40B4-BE49-F238E27FC236}">
                <a16:creationId xmlns:a16="http://schemas.microsoft.com/office/drawing/2014/main" id="{3D0ED567-C691-49C6-A9A3-0676834D1996}"/>
              </a:ext>
            </a:extLst>
          </p:cNvPr>
          <p:cNvSpPr/>
          <p:nvPr/>
        </p:nvSpPr>
        <p:spPr>
          <a:xfrm rot="10800000">
            <a:off x="3000202" y="2093203"/>
            <a:ext cx="597929" cy="940935"/>
          </a:xfrm>
          <a:prstGeom prst="ben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Bent 74">
            <a:extLst>
              <a:ext uri="{FF2B5EF4-FFF2-40B4-BE49-F238E27FC236}">
                <a16:creationId xmlns:a16="http://schemas.microsoft.com/office/drawing/2014/main" id="{BBF5745F-A909-4C89-B14B-87D2F0B30D4F}"/>
              </a:ext>
            </a:extLst>
          </p:cNvPr>
          <p:cNvSpPr/>
          <p:nvPr/>
        </p:nvSpPr>
        <p:spPr>
          <a:xfrm rot="10800000" flipH="1">
            <a:off x="5509089" y="2095458"/>
            <a:ext cx="597929" cy="940935"/>
          </a:xfrm>
          <a:prstGeom prst="ben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D0D80A-A1A6-7506-A076-6C728F02EE2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7051" y="2362126"/>
            <a:ext cx="1959373" cy="19593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28092A-9354-2F0D-AC7B-AF014E6143A6}"/>
              </a:ext>
            </a:extLst>
          </p:cNvPr>
          <p:cNvGrpSpPr/>
          <p:nvPr/>
        </p:nvGrpSpPr>
        <p:grpSpPr>
          <a:xfrm>
            <a:off x="602206" y="2272028"/>
            <a:ext cx="2601453" cy="2084570"/>
            <a:chOff x="569078" y="2035370"/>
            <a:chExt cx="3353171" cy="26869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3CC7D0-887F-7A4D-5197-0C2E668A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879073">
              <a:off x="569078" y="2035370"/>
              <a:ext cx="1483892" cy="148389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A31A951-D7FD-0CC5-25D7-0287C3C63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8738" y="2748789"/>
              <a:ext cx="1973511" cy="197351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3575F0-1EF4-D2EC-D970-BBD8839BD38D}"/>
              </a:ext>
            </a:extLst>
          </p:cNvPr>
          <p:cNvGrpSpPr/>
          <p:nvPr/>
        </p:nvGrpSpPr>
        <p:grpSpPr>
          <a:xfrm>
            <a:off x="3042915" y="531224"/>
            <a:ext cx="2733936" cy="1567543"/>
            <a:chOff x="3042915" y="531224"/>
            <a:chExt cx="2733936" cy="156754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53B42E0-CA24-BEC8-0970-3E5F6FD74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2250" b="63798"/>
            <a:stretch/>
          </p:blipFill>
          <p:spPr>
            <a:xfrm>
              <a:off x="3589522" y="644721"/>
              <a:ext cx="543724" cy="70933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012698-F8E3-D80E-46D5-6D3AFCCEB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831" t="12738" r="48916" b="68433"/>
            <a:stretch/>
          </p:blipFill>
          <p:spPr>
            <a:xfrm rot="20303246">
              <a:off x="3042915" y="1115472"/>
              <a:ext cx="455617" cy="36893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5D98E87-7381-0C78-35DF-EC7BDC3F4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059" t="10907" r="28768" b="69162"/>
            <a:stretch/>
          </p:blipFill>
          <p:spPr>
            <a:xfrm>
              <a:off x="4268978" y="1127042"/>
              <a:ext cx="395288" cy="39052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165CFC0-FE60-C911-31FA-EF5B1EB50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121" t="1465" r="1129" b="62333"/>
            <a:stretch/>
          </p:blipFill>
          <p:spPr>
            <a:xfrm rot="21025586">
              <a:off x="3385526" y="1245423"/>
              <a:ext cx="543724" cy="70933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9CB26D7-61A5-D1C6-693B-CBDD9A813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4" t="40227" r="71922" b="32456"/>
            <a:stretch/>
          </p:blipFill>
          <p:spPr>
            <a:xfrm>
              <a:off x="3922898" y="1527010"/>
              <a:ext cx="534198" cy="53523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99B699-D057-AB56-63EA-A6A5C845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082" t="36244" r="48340" b="36439"/>
            <a:stretch/>
          </p:blipFill>
          <p:spPr>
            <a:xfrm rot="561347">
              <a:off x="5314889" y="1123829"/>
              <a:ext cx="461962" cy="53523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D0E1A6-7899-DE7C-F601-BF0B4D0A7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328" t="35078" r="26714" b="37605"/>
            <a:stretch/>
          </p:blipFill>
          <p:spPr>
            <a:xfrm>
              <a:off x="4095541" y="531224"/>
              <a:ext cx="430222" cy="53523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64FB8F7-C8CA-370F-5250-94880FC57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618" t="36341" r="2804" b="36341"/>
            <a:stretch/>
          </p:blipFill>
          <p:spPr>
            <a:xfrm rot="823165">
              <a:off x="3205806" y="612193"/>
              <a:ext cx="461962" cy="53523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44CC2D2-5D15-EC06-81D3-A7C594D6C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86" t="68302" r="68146" b="4381"/>
            <a:stretch/>
          </p:blipFill>
          <p:spPr>
            <a:xfrm>
              <a:off x="4696627" y="1563530"/>
              <a:ext cx="522490" cy="53523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AF41A6-33A3-2AA1-39BB-F05AEE2BF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396" t="68289" r="47429" b="10266"/>
            <a:stretch/>
          </p:blipFill>
          <p:spPr>
            <a:xfrm>
              <a:off x="4788581" y="1089840"/>
              <a:ext cx="395288" cy="42019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A101BC2-2E5B-F6FD-1C7B-E8DFD8D7D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2326" t="68128" r="25199" b="10427"/>
            <a:stretch/>
          </p:blipFill>
          <p:spPr>
            <a:xfrm>
              <a:off x="5170861" y="783786"/>
              <a:ext cx="440353" cy="42019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F173892-28E8-4C28-E422-D67D09470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4849" t="69584" r="2676" b="8971"/>
            <a:stretch/>
          </p:blipFill>
          <p:spPr>
            <a:xfrm>
              <a:off x="4593600" y="732234"/>
              <a:ext cx="440353" cy="42019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95EB19-E45B-6559-55FA-A5FDF0C976D9}"/>
              </a:ext>
            </a:extLst>
          </p:cNvPr>
          <p:cNvGrpSpPr/>
          <p:nvPr/>
        </p:nvGrpSpPr>
        <p:grpSpPr>
          <a:xfrm>
            <a:off x="3871967" y="2757619"/>
            <a:ext cx="1402489" cy="1865677"/>
            <a:chOff x="3708100" y="2765658"/>
            <a:chExt cx="1402489" cy="1865677"/>
          </a:xfrm>
        </p:grpSpPr>
        <p:pic>
          <p:nvPicPr>
            <p:cNvPr id="9" name="Picture 8" descr="A picture containing window, indoor, person&#10;&#10;Description automatically generated">
              <a:extLst>
                <a:ext uri="{FF2B5EF4-FFF2-40B4-BE49-F238E27FC236}">
                  <a16:creationId xmlns:a16="http://schemas.microsoft.com/office/drawing/2014/main" id="{8236016E-8B56-E935-18B5-4803BA955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0794" t="10999"/>
            <a:stretch/>
          </p:blipFill>
          <p:spPr>
            <a:xfrm>
              <a:off x="3708100" y="2765658"/>
              <a:ext cx="1402489" cy="18656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1C2DF-6F92-AA87-28C5-8EC01089F686}"/>
                </a:ext>
              </a:extLst>
            </p:cNvPr>
            <p:cNvSpPr txBox="1"/>
            <p:nvPr/>
          </p:nvSpPr>
          <p:spPr>
            <a:xfrm>
              <a:off x="3735851" y="2798390"/>
              <a:ext cx="617478" cy="246221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catalyst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58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03C3B6E2-C9B7-69C1-BF05-50D52C787F6D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Ethylene Oligomerization Mechanism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515BE-F79E-EBDA-25F5-B14050640EE6}"/>
              </a:ext>
            </a:extLst>
          </p:cNvPr>
          <p:cNvGrpSpPr/>
          <p:nvPr/>
        </p:nvGrpSpPr>
        <p:grpSpPr>
          <a:xfrm>
            <a:off x="1084944" y="755590"/>
            <a:ext cx="2632791" cy="3886200"/>
            <a:chOff x="1084944" y="755590"/>
            <a:chExt cx="2632791" cy="3886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A5E957-09BA-4369-58CF-1B79C3593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333"/>
            <a:stretch/>
          </p:blipFill>
          <p:spPr>
            <a:xfrm>
              <a:off x="1541904" y="961330"/>
              <a:ext cx="1399414" cy="36804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FCC143-0C77-F393-51EB-E0950F40A6A3}"/>
                </a:ext>
              </a:extLst>
            </p:cNvPr>
            <p:cNvSpPr txBox="1"/>
            <p:nvPr/>
          </p:nvSpPr>
          <p:spPr>
            <a:xfrm>
              <a:off x="1084944" y="755590"/>
              <a:ext cx="2632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Cossee-Arlman</a:t>
              </a:r>
              <a:r>
                <a:rPr lang="en-US" sz="1400" dirty="0"/>
                <a:t> Mechanism </a:t>
              </a:r>
            </a:p>
            <a:p>
              <a:r>
                <a:rPr lang="en-US" sz="1400" dirty="0"/>
                <a:t>(Non-Selective)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79470-4776-E9B3-1C80-21DAFC5D48FF}"/>
              </a:ext>
            </a:extLst>
          </p:cNvPr>
          <p:cNvGrpSpPr/>
          <p:nvPr/>
        </p:nvGrpSpPr>
        <p:grpSpPr>
          <a:xfrm>
            <a:off x="5536341" y="616010"/>
            <a:ext cx="2632791" cy="3155890"/>
            <a:chOff x="5536341" y="616010"/>
            <a:chExt cx="2632791" cy="31558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BA5715-BD19-D5D1-12EF-3AC19264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278" y="616010"/>
              <a:ext cx="2366918" cy="31558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60D149-3865-B866-2363-2541C5FA6391}"/>
                </a:ext>
              </a:extLst>
            </p:cNvPr>
            <p:cNvSpPr txBox="1"/>
            <p:nvPr/>
          </p:nvSpPr>
          <p:spPr>
            <a:xfrm>
              <a:off x="5536341" y="754240"/>
              <a:ext cx="2632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Metallacycle Mechanism</a:t>
              </a:r>
            </a:p>
            <a:p>
              <a:r>
                <a:rPr lang="en-US" sz="1400" dirty="0"/>
                <a:t>(Selective)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9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08273F-0E90-0F56-7F4C-6893CF4AB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19"/>
          <a:stretch/>
        </p:blipFill>
        <p:spPr>
          <a:xfrm>
            <a:off x="144316" y="881759"/>
            <a:ext cx="3816427" cy="2479645"/>
          </a:xfrm>
          <a:prstGeom prst="rect">
            <a:avLst/>
          </a:prstGeom>
        </p:spPr>
      </p:pic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LAO production and prices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C27746CD-49A7-3FFA-CA5F-E4CCC3535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593955"/>
              </p:ext>
            </p:extLst>
          </p:nvPr>
        </p:nvGraphicFramePr>
        <p:xfrm>
          <a:off x="1315866" y="3591291"/>
          <a:ext cx="19113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10558" imgH="478148" progId="ChemDraw.Document.6.0">
                  <p:embed/>
                </p:oleObj>
              </mc:Choice>
              <mc:Fallback>
                <p:oleObj name="CS ChemDraw Drawing" r:id="rId4" imgW="1910558" imgH="478148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C27746CD-49A7-3FFA-CA5F-E4CCC3535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5866" y="3591291"/>
                        <a:ext cx="1911350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27062B73-4587-5CDB-326A-D62B1BA4C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59473"/>
              </p:ext>
            </p:extLst>
          </p:nvPr>
        </p:nvGraphicFramePr>
        <p:xfrm>
          <a:off x="2489789" y="1574974"/>
          <a:ext cx="23701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70627" imgH="433703" progId="ChemDraw.Document.6.0">
                  <p:embed/>
                </p:oleObj>
              </mc:Choice>
              <mc:Fallback>
                <p:oleObj name="CS ChemDraw Drawing" r:id="rId6" imgW="2370627" imgH="433703" progId="ChemDraw.Document.6.0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27062B73-4587-5CDB-326A-D62B1BA4C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9789" y="1574974"/>
                        <a:ext cx="237013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78A02D8E-B28F-67A7-341D-5873C2676E06}"/>
              </a:ext>
            </a:extLst>
          </p:cNvPr>
          <p:cNvSpPr/>
          <p:nvPr/>
        </p:nvSpPr>
        <p:spPr>
          <a:xfrm>
            <a:off x="1899252" y="1585541"/>
            <a:ext cx="136631" cy="14305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B52E15-E381-C042-7DFD-B3AC368ED490}"/>
              </a:ext>
            </a:extLst>
          </p:cNvPr>
          <p:cNvSpPr/>
          <p:nvPr/>
        </p:nvSpPr>
        <p:spPr>
          <a:xfrm>
            <a:off x="1466616" y="2733796"/>
            <a:ext cx="136631" cy="282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2AFC988-D0AF-2F03-C4E6-16C5543BE578}"/>
              </a:ext>
            </a:extLst>
          </p:cNvPr>
          <p:cNvSpPr/>
          <p:nvPr/>
        </p:nvSpPr>
        <p:spPr>
          <a:xfrm>
            <a:off x="2491375" y="2742074"/>
            <a:ext cx="1272765" cy="351518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6B1361-1442-639A-160D-31A702ABE405}"/>
              </a:ext>
            </a:extLst>
          </p:cNvPr>
          <p:cNvSpPr txBox="1"/>
          <p:nvPr/>
        </p:nvSpPr>
        <p:spPr>
          <a:xfrm>
            <a:off x="1561126" y="4023614"/>
            <a:ext cx="1253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&lt;20 </a:t>
            </a:r>
            <a:r>
              <a:rPr lang="en-US" b="1" dirty="0" err="1">
                <a:solidFill>
                  <a:schemeClr val="tx2"/>
                </a:solidFill>
              </a:rPr>
              <a:t>wt</a:t>
            </a:r>
            <a:r>
              <a:rPr lang="en-US" b="1" dirty="0">
                <a:solidFill>
                  <a:schemeClr val="tx2"/>
                </a:solidFill>
              </a:rPr>
              <a:t>% 1-octene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D553CE3-69E7-285B-2A90-E1B6F5EC600B}"/>
              </a:ext>
            </a:extLst>
          </p:cNvPr>
          <p:cNvCxnSpPr>
            <a:cxnSpLocks/>
          </p:cNvCxnSpPr>
          <p:nvPr/>
        </p:nvCxnSpPr>
        <p:spPr>
          <a:xfrm flipV="1">
            <a:off x="2868366" y="3133281"/>
            <a:ext cx="45106" cy="463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8F1C84F-B301-67BA-F315-13CEF6233D41}"/>
              </a:ext>
            </a:extLst>
          </p:cNvPr>
          <p:cNvCxnSpPr>
            <a:cxnSpLocks/>
          </p:cNvCxnSpPr>
          <p:nvPr/>
        </p:nvCxnSpPr>
        <p:spPr>
          <a:xfrm flipH="1">
            <a:off x="2052529" y="1662918"/>
            <a:ext cx="38064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891F1B1-5DE8-3365-86F9-05037BCD5FD0}"/>
              </a:ext>
            </a:extLst>
          </p:cNvPr>
          <p:cNvSpPr txBox="1"/>
          <p:nvPr/>
        </p:nvSpPr>
        <p:spPr>
          <a:xfrm>
            <a:off x="2868366" y="1989238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43D"/>
                </a:solidFill>
              </a:rPr>
              <a:t>&gt;65 </a:t>
            </a:r>
            <a:r>
              <a:rPr lang="en-US" b="1" dirty="0" err="1">
                <a:solidFill>
                  <a:srgbClr val="00843D"/>
                </a:solidFill>
              </a:rPr>
              <a:t>wt</a:t>
            </a:r>
            <a:r>
              <a:rPr lang="en-US" b="1" dirty="0">
                <a:solidFill>
                  <a:srgbClr val="00843D"/>
                </a:solidFill>
              </a:rPr>
              <a:t>% 1-octene</a:t>
            </a:r>
          </a:p>
          <a:p>
            <a:r>
              <a:rPr lang="en-US" b="1" dirty="0">
                <a:solidFill>
                  <a:srgbClr val="00843D"/>
                </a:solidFill>
              </a:rPr>
              <a:t>…but </a:t>
            </a:r>
            <a:r>
              <a:rPr lang="en-US" b="1" u="sng" dirty="0">
                <a:solidFill>
                  <a:srgbClr val="00843D"/>
                </a:solidFill>
              </a:rPr>
              <a:t>reactor fouling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B69F13-8183-D88B-267A-664E6BB00D87}"/>
              </a:ext>
            </a:extLst>
          </p:cNvPr>
          <p:cNvSpPr txBox="1"/>
          <p:nvPr/>
        </p:nvSpPr>
        <p:spPr>
          <a:xfrm>
            <a:off x="2839012" y="3293294"/>
            <a:ext cx="1406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undesired products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42A13-A7AE-22F3-B65B-DD7B9C91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19"/>
          <a:stretch/>
        </p:blipFill>
        <p:spPr>
          <a:xfrm>
            <a:off x="144316" y="881759"/>
            <a:ext cx="3816427" cy="2479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E822BE-9A2C-6D5F-C9A2-888AF0CCEC93}"/>
              </a:ext>
            </a:extLst>
          </p:cNvPr>
          <p:cNvSpPr txBox="1"/>
          <p:nvPr/>
        </p:nvSpPr>
        <p:spPr>
          <a:xfrm>
            <a:off x="1600744" y="4629719"/>
            <a:ext cx="58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94542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789101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183656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578209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972762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367322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761854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156415" algn="l" defTabSz="394542" rtl="0" eaLnBrk="1" latinLnBrk="0" hangingPunct="1"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/>
              <a:t>IHS Markit Report ‘Linear alpha-Olefins, Feb 2020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7F815D-F7D0-54A6-4C7D-62AC1E816B99}"/>
              </a:ext>
            </a:extLst>
          </p:cNvPr>
          <p:cNvGrpSpPr/>
          <p:nvPr/>
        </p:nvGrpSpPr>
        <p:grpSpPr>
          <a:xfrm>
            <a:off x="4971047" y="881759"/>
            <a:ext cx="4115157" cy="2840982"/>
            <a:chOff x="4971047" y="881759"/>
            <a:chExt cx="4115157" cy="2840982"/>
          </a:xfrm>
        </p:grpSpPr>
        <p:pic>
          <p:nvPicPr>
            <p:cNvPr id="3" name="Content Placeholder 3">
              <a:extLst>
                <a:ext uri="{FF2B5EF4-FFF2-40B4-BE49-F238E27FC236}">
                  <a16:creationId xmlns:a16="http://schemas.microsoft.com/office/drawing/2014/main" id="{1A0BD314-166E-AD52-6BEC-6A4173A0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1047" y="881759"/>
              <a:ext cx="4115157" cy="28409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F661CD-3639-0F8C-A260-9A34BEA30B8E}"/>
                </a:ext>
              </a:extLst>
            </p:cNvPr>
            <p:cNvSpPr txBox="1"/>
            <p:nvPr/>
          </p:nvSpPr>
          <p:spPr>
            <a:xfrm>
              <a:off x="6421746" y="1384761"/>
              <a:ext cx="2002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Ethylene price in 2019: $0.83/kg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28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79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0498-78D6-41E9-9A60-E2B5702D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Ethylene Tetramerization Challenges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60B4E2-8D1D-46EE-9837-7CCAF2119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8735" y="654183"/>
          <a:ext cx="2726531" cy="1496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797940" imgH="1528087" progId="ChemDraw.Document.6.0">
                  <p:embed/>
                </p:oleObj>
              </mc:Choice>
              <mc:Fallback>
                <p:oleObj name="CS ChemDraw Drawing" r:id="rId3" imgW="2797940" imgH="152808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E60B4E2-8D1D-46EE-9837-7CCAF2119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8735" y="654183"/>
                        <a:ext cx="2726531" cy="1496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3F8DBD77-FCF4-4D00-B05D-0229DD471202}"/>
              </a:ext>
            </a:extLst>
          </p:cNvPr>
          <p:cNvSpPr txBox="1">
            <a:spLocks/>
          </p:cNvSpPr>
          <p:nvPr/>
        </p:nvSpPr>
        <p:spPr>
          <a:xfrm>
            <a:off x="434970" y="3119281"/>
            <a:ext cx="6456889" cy="1789481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/>
              <a:t>Target</a:t>
            </a:r>
          </a:p>
          <a:p>
            <a:r>
              <a:rPr lang="en-US" sz="1500" dirty="0">
                <a:solidFill>
                  <a:schemeClr val="accent6"/>
                </a:solidFill>
              </a:rPr>
              <a:t>Molecular design of novel catalysts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Increase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Increase 1-octene selectivity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Decrease PE </a:t>
            </a:r>
            <a:r>
              <a:rPr lang="en-US" sz="1500" dirty="0" err="1">
                <a:solidFill>
                  <a:schemeClr val="accent6"/>
                </a:solidFill>
              </a:rPr>
              <a:t>wt</a:t>
            </a:r>
            <a:r>
              <a:rPr lang="en-US" sz="1500" dirty="0">
                <a:solidFill>
                  <a:schemeClr val="accent6"/>
                </a:solidFill>
              </a:rPr>
              <a:t>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B4C36-E496-4D5C-A40D-2D68EBB1179E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1D669-4B19-46DA-3684-2C36996BE12E}"/>
              </a:ext>
            </a:extLst>
          </p:cNvPr>
          <p:cNvGrpSpPr/>
          <p:nvPr/>
        </p:nvGrpSpPr>
        <p:grpSpPr>
          <a:xfrm>
            <a:off x="5870376" y="785832"/>
            <a:ext cx="3046953" cy="3275219"/>
            <a:chOff x="3269851" y="-1047480"/>
            <a:chExt cx="3046953" cy="327521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1713A0-508D-D0FB-9823-ADCD4A8F9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62" b="1603"/>
            <a:stretch/>
          </p:blipFill>
          <p:spPr>
            <a:xfrm>
              <a:off x="4943607" y="-582664"/>
              <a:ext cx="933983" cy="140947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E73AF9-6D93-B0C4-C610-0C05C01189C3}"/>
                </a:ext>
              </a:extLst>
            </p:cNvPr>
            <p:cNvSpPr/>
            <p:nvPr/>
          </p:nvSpPr>
          <p:spPr>
            <a:xfrm>
              <a:off x="3269851" y="852017"/>
              <a:ext cx="753867" cy="23134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98603-5103-9113-6728-78806C3F5201}"/>
                </a:ext>
              </a:extLst>
            </p:cNvPr>
            <p:cNvSpPr txBox="1"/>
            <p:nvPr/>
          </p:nvSpPr>
          <p:spPr>
            <a:xfrm>
              <a:off x="4582486" y="-1047480"/>
              <a:ext cx="1656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reactor unit fouling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92D334-46FA-4471-D497-BBA64C4C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4394" y="983845"/>
              <a:ext cx="1812410" cy="124389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8B010E-DCFC-293A-D7A9-881DC1B9D18C}"/>
              </a:ext>
            </a:extLst>
          </p:cNvPr>
          <p:cNvSpPr txBox="1"/>
          <p:nvPr/>
        </p:nvSpPr>
        <p:spPr>
          <a:xfrm>
            <a:off x="1779052" y="289139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Bollman et al,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2004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126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14712.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EA721-15C6-91E9-25C7-FD4004421F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651"/>
          <a:stretch/>
        </p:blipFill>
        <p:spPr>
          <a:xfrm>
            <a:off x="1856445" y="2274941"/>
            <a:ext cx="4714875" cy="6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815" y="362237"/>
            <a:ext cx="8264215" cy="618166"/>
          </a:xfrm>
        </p:spPr>
        <p:txBody>
          <a:bodyPr/>
          <a:lstStyle/>
          <a:p>
            <a:r>
              <a:rPr lang="en-US" dirty="0"/>
              <a:t>Accelerating Catalyst Discovery with Digital Chemistry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BEB0011-AFBA-4C79-83F4-687590F9DFED}"/>
              </a:ext>
            </a:extLst>
          </p:cNvPr>
          <p:cNvGrpSpPr/>
          <p:nvPr/>
        </p:nvGrpSpPr>
        <p:grpSpPr>
          <a:xfrm>
            <a:off x="1436065" y="2632596"/>
            <a:ext cx="353986" cy="315139"/>
            <a:chOff x="12727684" y="3839973"/>
            <a:chExt cx="471981" cy="420185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2D96D13-E1BA-4126-808A-6989FB2FBE1D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EB0A9C8-27BD-4CF5-9FCA-BBAB398C07B7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C58C9E7-F133-48A1-A3C3-A505E41E0017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958851A-19CD-4FDC-B1C9-A0A69BF460D0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6E4E4C-B568-4C42-B7CD-45F6B865E26C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1224918-1D4B-4661-81E1-AC433B5F1EC1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2B4D1A3-8CF8-4366-8E7A-A98FC32A3CAC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8D1FCE1-F79F-442D-81A5-B3D1095DF44D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02B9D42-BB7C-4EFC-B2B3-6EC067BDCB02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1864889-F2CD-4289-873A-6BB8B339E143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2192878-BCD5-48C9-8505-A2BCE2A0A4FD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45F057D-D9F3-421D-95A6-2B3481AE445E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F3B3348-3C79-4064-86D6-C0DECD0321E6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6B1B70-0CCC-42A1-ACF5-47102B7500DD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EEB3D43-EDEF-48E9-82FA-4DFA7056BEC6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4E0765B-BC54-4065-ADD3-99526DF0B66B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C927E27-F262-4F4C-B78B-55A763FDDCC8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E2AD00A-03EE-4EB3-8015-5DB04F944AA3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A1D0843-2E5E-4EA4-A70B-B43C576B7295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1BBB76-A5EC-49DD-AB44-376CD15B2B44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C1E8AE4-9E22-49FE-8953-F837F6DF93E4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1F8EA02-D1F2-4986-A5F8-D777065D83A6}"/>
              </a:ext>
            </a:extLst>
          </p:cNvPr>
          <p:cNvGrpSpPr/>
          <p:nvPr/>
        </p:nvGrpSpPr>
        <p:grpSpPr>
          <a:xfrm>
            <a:off x="1547942" y="2206203"/>
            <a:ext cx="115682" cy="57841"/>
            <a:chOff x="6590537" y="1510850"/>
            <a:chExt cx="154242" cy="77121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80358E9-9C3B-415E-9DFE-F7DE304067A4}"/>
                </a:ext>
              </a:extLst>
            </p:cNvPr>
            <p:cNvSpPr/>
            <p:nvPr/>
          </p:nvSpPr>
          <p:spPr>
            <a:xfrm flipV="1">
              <a:off x="6590537" y="151085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02C7E07-8CC7-4A76-BA58-90A0F1F0A0F8}"/>
                </a:ext>
              </a:extLst>
            </p:cNvPr>
            <p:cNvSpPr/>
            <p:nvPr/>
          </p:nvSpPr>
          <p:spPr>
            <a:xfrm flipV="1">
              <a:off x="6667658" y="151085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25" name="Object 224">
            <a:extLst>
              <a:ext uri="{FF2B5EF4-FFF2-40B4-BE49-F238E27FC236}">
                <a16:creationId xmlns:a16="http://schemas.microsoft.com/office/drawing/2014/main" id="{B0ED5574-5D19-4F0D-9C3A-936E95724C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35" y="2504224"/>
          <a:ext cx="17335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311504" imgH="1345415" progId="ChemDraw.Document.6.0">
                  <p:embed/>
                </p:oleObj>
              </mc:Choice>
              <mc:Fallback>
                <p:oleObj name="CS ChemDraw Drawing" r:id="rId7" imgW="2311504" imgH="1345415" progId="ChemDraw.Document.6.0">
                  <p:embed/>
                  <p:pic>
                    <p:nvPicPr>
                      <p:cNvPr id="225" name="Object 224">
                        <a:extLst>
                          <a:ext uri="{FF2B5EF4-FFF2-40B4-BE49-F238E27FC236}">
                            <a16:creationId xmlns:a16="http://schemas.microsoft.com/office/drawing/2014/main" id="{B0ED5574-5D19-4F0D-9C3A-936E9572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235" y="2504224"/>
                        <a:ext cx="17335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" name="Object 225">
            <a:extLst>
              <a:ext uri="{FF2B5EF4-FFF2-40B4-BE49-F238E27FC236}">
                <a16:creationId xmlns:a16="http://schemas.microsoft.com/office/drawing/2014/main" id="{8E23A46F-B1AB-4AAE-8AC8-D7116EA858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913" y="3552127"/>
          <a:ext cx="1641872" cy="106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2189584" imgH="1424594" progId="ChemDraw.Document.6.0">
                  <p:embed/>
                </p:oleObj>
              </mc:Choice>
              <mc:Fallback>
                <p:oleObj name="CS ChemDraw Drawing" r:id="rId9" imgW="2189584" imgH="1424594" progId="ChemDraw.Document.6.0">
                  <p:embed/>
                  <p:pic>
                    <p:nvPicPr>
                      <p:cNvPr id="226" name="Object 225">
                        <a:extLst>
                          <a:ext uri="{FF2B5EF4-FFF2-40B4-BE49-F238E27FC236}">
                            <a16:creationId xmlns:a16="http://schemas.microsoft.com/office/drawing/2014/main" id="{8E23A46F-B1AB-4AAE-8AC8-D7116EA85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2913" y="3552127"/>
                        <a:ext cx="1641872" cy="106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>
            <a:extLst>
              <a:ext uri="{FF2B5EF4-FFF2-40B4-BE49-F238E27FC236}">
                <a16:creationId xmlns:a16="http://schemas.microsoft.com/office/drawing/2014/main" id="{648694EF-5FED-44BA-9A19-12177207FC04}"/>
              </a:ext>
            </a:extLst>
          </p:cNvPr>
          <p:cNvSpPr/>
          <p:nvPr/>
        </p:nvSpPr>
        <p:spPr>
          <a:xfrm flipV="1">
            <a:off x="1551365" y="149008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3C2A36-7013-4944-907E-EFCDEA056686}"/>
              </a:ext>
            </a:extLst>
          </p:cNvPr>
          <p:cNvSpPr/>
          <p:nvPr/>
        </p:nvSpPr>
        <p:spPr>
          <a:xfrm flipV="1">
            <a:off x="1521408" y="15403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0F1331-998F-49E9-98CD-EF27D88F38FD}"/>
              </a:ext>
            </a:extLst>
          </p:cNvPr>
          <p:cNvSpPr/>
          <p:nvPr/>
        </p:nvSpPr>
        <p:spPr>
          <a:xfrm flipV="1">
            <a:off x="1579249" y="15403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4315FB1-84D9-4832-ADE0-5255F67AE23B}"/>
              </a:ext>
            </a:extLst>
          </p:cNvPr>
          <p:cNvSpPr/>
          <p:nvPr/>
        </p:nvSpPr>
        <p:spPr>
          <a:xfrm flipV="1">
            <a:off x="1550328" y="159067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778C0B-B30E-4966-AAC9-BFA7853FD6F4}"/>
              </a:ext>
            </a:extLst>
          </p:cNvPr>
          <p:cNvSpPr/>
          <p:nvPr/>
        </p:nvSpPr>
        <p:spPr>
          <a:xfrm flipV="1">
            <a:off x="1611990" y="159068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D5BE91E-77B5-421D-907C-9528E69A986B}"/>
              </a:ext>
            </a:extLst>
          </p:cNvPr>
          <p:cNvSpPr/>
          <p:nvPr/>
        </p:nvSpPr>
        <p:spPr>
          <a:xfrm flipV="1">
            <a:off x="1490577" y="159093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2C820A-6A72-4746-B72D-7563B8F31FDE}"/>
              </a:ext>
            </a:extLst>
          </p:cNvPr>
          <p:cNvSpPr/>
          <p:nvPr/>
        </p:nvSpPr>
        <p:spPr>
          <a:xfrm flipV="1">
            <a:off x="1465559" y="164653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A03FA2F-3155-4D25-AC15-86DB341146F4}"/>
              </a:ext>
            </a:extLst>
          </p:cNvPr>
          <p:cNvSpPr/>
          <p:nvPr/>
        </p:nvSpPr>
        <p:spPr>
          <a:xfrm flipV="1">
            <a:off x="1435602" y="16968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6936D71-B991-48CC-851F-F52E0AA47535}"/>
              </a:ext>
            </a:extLst>
          </p:cNvPr>
          <p:cNvSpPr/>
          <p:nvPr/>
        </p:nvSpPr>
        <p:spPr>
          <a:xfrm flipV="1">
            <a:off x="1493443" y="16968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44571-E90A-454F-BC9F-D4766472DF6C}"/>
              </a:ext>
            </a:extLst>
          </p:cNvPr>
          <p:cNvSpPr/>
          <p:nvPr/>
        </p:nvSpPr>
        <p:spPr>
          <a:xfrm flipV="1">
            <a:off x="1464522" y="174712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904E0F2-5C5E-4A29-A108-7787E94C1859}"/>
              </a:ext>
            </a:extLst>
          </p:cNvPr>
          <p:cNvSpPr/>
          <p:nvPr/>
        </p:nvSpPr>
        <p:spPr>
          <a:xfrm flipV="1">
            <a:off x="1521657" y="174712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73F9E4-824D-4293-98BB-664524635466}"/>
              </a:ext>
            </a:extLst>
          </p:cNvPr>
          <p:cNvSpPr/>
          <p:nvPr/>
        </p:nvSpPr>
        <p:spPr>
          <a:xfrm flipV="1">
            <a:off x="1404771" y="17473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B366F98-4847-4AC9-B531-54E414973AE0}"/>
              </a:ext>
            </a:extLst>
          </p:cNvPr>
          <p:cNvSpPr/>
          <p:nvPr/>
        </p:nvSpPr>
        <p:spPr>
          <a:xfrm flipV="1">
            <a:off x="1640291" y="164501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D4725-7CD8-44A7-A463-A63995DA7702}"/>
              </a:ext>
            </a:extLst>
          </p:cNvPr>
          <p:cNvSpPr/>
          <p:nvPr/>
        </p:nvSpPr>
        <p:spPr>
          <a:xfrm flipV="1">
            <a:off x="1610334" y="169530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58693C9-B387-4216-A2B7-3F71A265082D}"/>
              </a:ext>
            </a:extLst>
          </p:cNvPr>
          <p:cNvSpPr/>
          <p:nvPr/>
        </p:nvSpPr>
        <p:spPr>
          <a:xfrm flipV="1">
            <a:off x="1668175" y="169530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7E017A-A7D9-447C-8B9D-F002DC83CC4F}"/>
              </a:ext>
            </a:extLst>
          </p:cNvPr>
          <p:cNvSpPr/>
          <p:nvPr/>
        </p:nvSpPr>
        <p:spPr>
          <a:xfrm flipV="1">
            <a:off x="1639254" y="174560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9F4EBC-F60E-4A4B-96C7-4BCC869794A2}"/>
              </a:ext>
            </a:extLst>
          </p:cNvPr>
          <p:cNvSpPr/>
          <p:nvPr/>
        </p:nvSpPr>
        <p:spPr>
          <a:xfrm flipV="1">
            <a:off x="1700916" y="174560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08991A1-7805-4B57-A0CC-695CA2E85468}"/>
              </a:ext>
            </a:extLst>
          </p:cNvPr>
          <p:cNvSpPr/>
          <p:nvPr/>
        </p:nvSpPr>
        <p:spPr>
          <a:xfrm flipV="1">
            <a:off x="1579503" y="174585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53C313C-1768-488E-AA16-977AE39497C1}"/>
              </a:ext>
            </a:extLst>
          </p:cNvPr>
          <p:cNvSpPr/>
          <p:nvPr/>
        </p:nvSpPr>
        <p:spPr>
          <a:xfrm flipV="1">
            <a:off x="1522539" y="164110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4BF8EC-BC30-4BC7-984D-935B711E2F57}"/>
              </a:ext>
            </a:extLst>
          </p:cNvPr>
          <p:cNvSpPr/>
          <p:nvPr/>
        </p:nvSpPr>
        <p:spPr>
          <a:xfrm flipV="1">
            <a:off x="1580380" y="164110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0DAF99D-7DFB-4333-A4C6-75BB011D4B89}"/>
              </a:ext>
            </a:extLst>
          </p:cNvPr>
          <p:cNvSpPr/>
          <p:nvPr/>
        </p:nvSpPr>
        <p:spPr>
          <a:xfrm flipV="1">
            <a:off x="1551459" y="169139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599C13-756C-41F1-9D18-6414737AB0E2}"/>
              </a:ext>
            </a:extLst>
          </p:cNvPr>
          <p:cNvSpPr/>
          <p:nvPr/>
        </p:nvSpPr>
        <p:spPr>
          <a:xfrm>
            <a:off x="1385071" y="169379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A107908-C05A-4FF9-BAD0-711A8AD82CD0}"/>
              </a:ext>
            </a:extLst>
          </p:cNvPr>
          <p:cNvSpPr/>
          <p:nvPr/>
        </p:nvSpPr>
        <p:spPr>
          <a:xfrm>
            <a:off x="1355115" y="1643494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537A09B-4E05-41CF-923A-197F79D9B190}"/>
              </a:ext>
            </a:extLst>
          </p:cNvPr>
          <p:cNvSpPr/>
          <p:nvPr/>
        </p:nvSpPr>
        <p:spPr>
          <a:xfrm>
            <a:off x="1412955" y="1643494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BF215DA-961A-4D36-A6F0-C146B0D74740}"/>
              </a:ext>
            </a:extLst>
          </p:cNvPr>
          <p:cNvSpPr/>
          <p:nvPr/>
        </p:nvSpPr>
        <p:spPr>
          <a:xfrm>
            <a:off x="1384035" y="1593196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5406AD-36D1-40EB-812B-92480EAC7B09}"/>
              </a:ext>
            </a:extLst>
          </p:cNvPr>
          <p:cNvSpPr/>
          <p:nvPr/>
        </p:nvSpPr>
        <p:spPr>
          <a:xfrm>
            <a:off x="1445697" y="159319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0B44E6D-0F83-4676-B8E1-4F77D1309862}"/>
              </a:ext>
            </a:extLst>
          </p:cNvPr>
          <p:cNvSpPr/>
          <p:nvPr/>
        </p:nvSpPr>
        <p:spPr>
          <a:xfrm>
            <a:off x="1324284" y="159294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C3B3FBA-E819-46AA-9E4A-36D555E8C0A2}"/>
              </a:ext>
            </a:extLst>
          </p:cNvPr>
          <p:cNvSpPr/>
          <p:nvPr/>
        </p:nvSpPr>
        <p:spPr>
          <a:xfrm>
            <a:off x="1299265" y="153734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E5B905C-DAC1-4B3E-B1FD-89266EF25D84}"/>
              </a:ext>
            </a:extLst>
          </p:cNvPr>
          <p:cNvSpPr/>
          <p:nvPr/>
        </p:nvSpPr>
        <p:spPr>
          <a:xfrm>
            <a:off x="1269309" y="148704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C0E1532-F498-4FBE-A27F-47836884444E}"/>
              </a:ext>
            </a:extLst>
          </p:cNvPr>
          <p:cNvSpPr/>
          <p:nvPr/>
        </p:nvSpPr>
        <p:spPr>
          <a:xfrm>
            <a:off x="1327149" y="148704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1D804DD-612D-4254-866C-907802966D41}"/>
              </a:ext>
            </a:extLst>
          </p:cNvPr>
          <p:cNvSpPr/>
          <p:nvPr/>
        </p:nvSpPr>
        <p:spPr>
          <a:xfrm>
            <a:off x="1473997" y="153886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1FF1B84-6D42-4048-B0C1-29C9A896C25A}"/>
              </a:ext>
            </a:extLst>
          </p:cNvPr>
          <p:cNvSpPr/>
          <p:nvPr/>
        </p:nvSpPr>
        <p:spPr>
          <a:xfrm>
            <a:off x="1444041" y="148856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6BE888D-AC93-4E10-BE9A-66F1BD5D148B}"/>
              </a:ext>
            </a:extLst>
          </p:cNvPr>
          <p:cNvSpPr/>
          <p:nvPr/>
        </p:nvSpPr>
        <p:spPr>
          <a:xfrm>
            <a:off x="1501881" y="148856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E053B6-FABD-4EC2-9A64-30C673C0DB3D}"/>
              </a:ext>
            </a:extLst>
          </p:cNvPr>
          <p:cNvSpPr/>
          <p:nvPr/>
        </p:nvSpPr>
        <p:spPr>
          <a:xfrm>
            <a:off x="1356246" y="154277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1C66830-71FE-40DB-B05E-54625C7E517E}"/>
              </a:ext>
            </a:extLst>
          </p:cNvPr>
          <p:cNvSpPr/>
          <p:nvPr/>
        </p:nvSpPr>
        <p:spPr>
          <a:xfrm>
            <a:off x="1414086" y="154277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58F5AE0-E7D6-44F0-B32D-3D4F25965609}"/>
              </a:ext>
            </a:extLst>
          </p:cNvPr>
          <p:cNvSpPr/>
          <p:nvPr/>
        </p:nvSpPr>
        <p:spPr>
          <a:xfrm>
            <a:off x="1385166" y="149247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5497D4-B6F4-4452-98ED-DE30867ADD8D}"/>
              </a:ext>
            </a:extLst>
          </p:cNvPr>
          <p:cNvGrpSpPr/>
          <p:nvPr/>
        </p:nvGrpSpPr>
        <p:grpSpPr>
          <a:xfrm>
            <a:off x="1606061" y="1484721"/>
            <a:ext cx="353986" cy="315139"/>
            <a:chOff x="12727684" y="3839973"/>
            <a:chExt cx="471981" cy="42018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598B8AB-C5CE-4BFF-8396-F06FE4D78650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AFC1BD-AEE9-44C4-9A4C-1AB854D75BC3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3F81052-2034-4636-BB72-86F0D2376357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782BD7C-00DC-4176-B52A-F69E14C06C34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C9C5498-86E1-419F-87B5-A7B8C8B71024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81D6B67-EF2D-4354-9496-1352B540E33E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A58F422-8DDC-4BC1-BB13-09815F0331A8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6B0A839-E626-4783-AAEA-65399FAB2E8A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F4EAFD-5D65-4CB1-9ECC-2A9C911321C2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1B6B4D4-AF53-499F-96E0-4BA145ED7812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870FF15-1DDA-4B2C-AAEA-02512ED07859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43404D-6453-4061-8EE7-5BFEB4F63B25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C38FC0-9772-49EC-A5CB-5688528C6BFB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2EE82B3-FBDD-4BA7-9B2A-E28EACAC4822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C7A0A5D-3571-46E6-8AF9-E0F822C0589A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9D0E36A-3730-4033-A639-8FB75D1B2176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F6AC59-5902-4752-9094-C7D89E9BB62C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1DBFBD3-072A-40A2-B608-DA46322AB19A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FD27D5D-241A-484E-A23F-7E2D2793DC24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3BB1E01-A476-4EBC-A5A5-97582E308AC3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F77718C-8C9B-4335-AC2B-32DA327CCED0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67" name="Oval 166">
            <a:extLst>
              <a:ext uri="{FF2B5EF4-FFF2-40B4-BE49-F238E27FC236}">
                <a16:creationId xmlns:a16="http://schemas.microsoft.com/office/drawing/2014/main" id="{07FAC456-AF17-4238-A837-6D18F5F8A1EB}"/>
              </a:ext>
            </a:extLst>
          </p:cNvPr>
          <p:cNvSpPr/>
          <p:nvPr/>
        </p:nvSpPr>
        <p:spPr>
          <a:xfrm>
            <a:off x="1578276" y="19517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6058D53-8059-4CC9-99CC-07539AB6B4DD}"/>
              </a:ext>
            </a:extLst>
          </p:cNvPr>
          <p:cNvSpPr/>
          <p:nvPr/>
        </p:nvSpPr>
        <p:spPr>
          <a:xfrm>
            <a:off x="1639938" y="195178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95B21CF-3FC0-4226-AA3B-D4371890EF53}"/>
              </a:ext>
            </a:extLst>
          </p:cNvPr>
          <p:cNvSpPr/>
          <p:nvPr/>
        </p:nvSpPr>
        <p:spPr>
          <a:xfrm>
            <a:off x="1518525" y="195152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2AD7F55-90FD-467A-B96F-53BC80224BD6}"/>
              </a:ext>
            </a:extLst>
          </p:cNvPr>
          <p:cNvSpPr/>
          <p:nvPr/>
        </p:nvSpPr>
        <p:spPr>
          <a:xfrm>
            <a:off x="1493507" y="189592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28F1FF9-9693-4C79-B99E-76136B551195}"/>
              </a:ext>
            </a:extLst>
          </p:cNvPr>
          <p:cNvSpPr/>
          <p:nvPr/>
        </p:nvSpPr>
        <p:spPr>
          <a:xfrm>
            <a:off x="1463550" y="18456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215C56-D1ED-4D56-8F9E-23C22073B01C}"/>
              </a:ext>
            </a:extLst>
          </p:cNvPr>
          <p:cNvSpPr/>
          <p:nvPr/>
        </p:nvSpPr>
        <p:spPr>
          <a:xfrm>
            <a:off x="1521391" y="18456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D94701-64A8-4F04-A598-D9BDBA6D3D9B}"/>
              </a:ext>
            </a:extLst>
          </p:cNvPr>
          <p:cNvSpPr/>
          <p:nvPr/>
        </p:nvSpPr>
        <p:spPr>
          <a:xfrm>
            <a:off x="1492470" y="179533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21B6FDF-26D3-45A2-BE7A-74B4772992AD}"/>
              </a:ext>
            </a:extLst>
          </p:cNvPr>
          <p:cNvSpPr/>
          <p:nvPr/>
        </p:nvSpPr>
        <p:spPr>
          <a:xfrm>
            <a:off x="1549605" y="179533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074A75-A2B7-46CC-8BAE-88DB282C8D98}"/>
              </a:ext>
            </a:extLst>
          </p:cNvPr>
          <p:cNvSpPr/>
          <p:nvPr/>
        </p:nvSpPr>
        <p:spPr>
          <a:xfrm>
            <a:off x="1432719" y="179507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2C41E9A-E218-46C4-A6ED-6E4DE9A59DD3}"/>
              </a:ext>
            </a:extLst>
          </p:cNvPr>
          <p:cNvSpPr/>
          <p:nvPr/>
        </p:nvSpPr>
        <p:spPr>
          <a:xfrm>
            <a:off x="1668239" y="189744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11206B3-D502-4835-93E3-1DC07AEEBB37}"/>
              </a:ext>
            </a:extLst>
          </p:cNvPr>
          <p:cNvSpPr/>
          <p:nvPr/>
        </p:nvSpPr>
        <p:spPr>
          <a:xfrm>
            <a:off x="1638282" y="184715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C613AF6-0F39-4D34-9ACE-7052F5C6BEA7}"/>
              </a:ext>
            </a:extLst>
          </p:cNvPr>
          <p:cNvSpPr/>
          <p:nvPr/>
        </p:nvSpPr>
        <p:spPr>
          <a:xfrm>
            <a:off x="1696123" y="184715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0D3C001-7F36-4414-B0D7-BDE116420D3F}"/>
              </a:ext>
            </a:extLst>
          </p:cNvPr>
          <p:cNvSpPr/>
          <p:nvPr/>
        </p:nvSpPr>
        <p:spPr>
          <a:xfrm>
            <a:off x="1667202" y="179685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4977E72-4E92-4A73-8E58-9B40E2E6840E}"/>
              </a:ext>
            </a:extLst>
          </p:cNvPr>
          <p:cNvSpPr/>
          <p:nvPr/>
        </p:nvSpPr>
        <p:spPr>
          <a:xfrm>
            <a:off x="1728864" y="179685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6C27982-EEC6-43DE-9DFC-F364198E29FB}"/>
              </a:ext>
            </a:extLst>
          </p:cNvPr>
          <p:cNvSpPr/>
          <p:nvPr/>
        </p:nvSpPr>
        <p:spPr>
          <a:xfrm>
            <a:off x="1607451" y="179660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69400AB-593B-4906-A46A-1868E2A53386}"/>
              </a:ext>
            </a:extLst>
          </p:cNvPr>
          <p:cNvSpPr/>
          <p:nvPr/>
        </p:nvSpPr>
        <p:spPr>
          <a:xfrm>
            <a:off x="1550487" y="190136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81C697F-0284-4347-8E0C-9BA4B906E117}"/>
              </a:ext>
            </a:extLst>
          </p:cNvPr>
          <p:cNvSpPr/>
          <p:nvPr/>
        </p:nvSpPr>
        <p:spPr>
          <a:xfrm>
            <a:off x="1608328" y="190136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C353F57-F898-44A3-A1AA-5E705D209876}"/>
              </a:ext>
            </a:extLst>
          </p:cNvPr>
          <p:cNvSpPr/>
          <p:nvPr/>
        </p:nvSpPr>
        <p:spPr>
          <a:xfrm>
            <a:off x="1579407" y="185106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2FE781-32D2-4030-9B66-A9EA681003AB}"/>
              </a:ext>
            </a:extLst>
          </p:cNvPr>
          <p:cNvGrpSpPr/>
          <p:nvPr/>
        </p:nvGrpSpPr>
        <p:grpSpPr>
          <a:xfrm>
            <a:off x="1518829" y="1999746"/>
            <a:ext cx="179254" cy="264589"/>
            <a:chOff x="6701829" y="1826535"/>
            <a:chExt cx="239005" cy="352785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02D2C2D-7149-40F1-A17D-FD5CD170B109}"/>
                </a:ext>
              </a:extLst>
            </p:cNvPr>
            <p:cNvSpPr/>
            <p:nvPr/>
          </p:nvSpPr>
          <p:spPr>
            <a:xfrm flipV="1">
              <a:off x="6742937" y="182653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3FB5BF7-D2DE-450A-9952-E2B614C0770B}"/>
                </a:ext>
              </a:extLst>
            </p:cNvPr>
            <p:cNvSpPr/>
            <p:nvPr/>
          </p:nvSpPr>
          <p:spPr>
            <a:xfrm flipV="1">
              <a:off x="6820058" y="182653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77D21FC-A64B-4F86-852B-3CD898612C5C}"/>
                </a:ext>
              </a:extLst>
            </p:cNvPr>
            <p:cNvSpPr/>
            <p:nvPr/>
          </p:nvSpPr>
          <p:spPr>
            <a:xfrm flipV="1">
              <a:off x="6781497" y="189359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EA32094-9246-495A-BEC8-F90052C0118A}"/>
                </a:ext>
              </a:extLst>
            </p:cNvPr>
            <p:cNvSpPr/>
            <p:nvPr/>
          </p:nvSpPr>
          <p:spPr>
            <a:xfrm flipV="1">
              <a:off x="6863713" y="189360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0ED9842-A752-4F68-BBAB-C039D606BC06}"/>
                </a:ext>
              </a:extLst>
            </p:cNvPr>
            <p:cNvSpPr/>
            <p:nvPr/>
          </p:nvSpPr>
          <p:spPr>
            <a:xfrm flipV="1">
              <a:off x="6701829" y="189393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DB460C0-E6A3-470E-BACB-D80B38446041}"/>
                </a:ext>
              </a:extLst>
            </p:cNvPr>
            <p:cNvSpPr/>
            <p:nvPr/>
          </p:nvSpPr>
          <p:spPr>
            <a:xfrm flipV="1">
              <a:off x="6705650" y="203513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10A2385-9A39-4D35-8E8F-6D420EC797C6}"/>
                </a:ext>
              </a:extLst>
            </p:cNvPr>
            <p:cNvSpPr/>
            <p:nvPr/>
          </p:nvSpPr>
          <p:spPr>
            <a:xfrm flipV="1">
              <a:off x="6743269" y="210219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7AA3B2D-5475-4B55-B857-32AD6D84251B}"/>
                </a:ext>
              </a:extLst>
            </p:cNvPr>
            <p:cNvSpPr/>
            <p:nvPr/>
          </p:nvSpPr>
          <p:spPr>
            <a:xfrm flipV="1">
              <a:off x="6861505" y="203310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FBD113-03C4-4268-A7D0-F99D438E18A8}"/>
                </a:ext>
              </a:extLst>
            </p:cNvPr>
            <p:cNvSpPr/>
            <p:nvPr/>
          </p:nvSpPr>
          <p:spPr>
            <a:xfrm flipV="1">
              <a:off x="6820397" y="210050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5EF82F0-DD1C-4F1A-93FF-ED8D640EA8D5}"/>
                </a:ext>
              </a:extLst>
            </p:cNvPr>
            <p:cNvSpPr/>
            <p:nvPr/>
          </p:nvSpPr>
          <p:spPr>
            <a:xfrm flipV="1">
              <a:off x="6744445" y="19608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AE53C3A-C1B9-4810-8F5F-B05261828480}"/>
                </a:ext>
              </a:extLst>
            </p:cNvPr>
            <p:cNvSpPr/>
            <p:nvPr/>
          </p:nvSpPr>
          <p:spPr>
            <a:xfrm flipV="1">
              <a:off x="6821566" y="19608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B76F176-C863-458E-A43B-30A23891BEAB}"/>
                </a:ext>
              </a:extLst>
            </p:cNvPr>
            <p:cNvSpPr/>
            <p:nvPr/>
          </p:nvSpPr>
          <p:spPr>
            <a:xfrm flipV="1">
              <a:off x="6783005" y="202789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EE06542A-D258-4003-ACCE-BCA85DC45418}"/>
              </a:ext>
            </a:extLst>
          </p:cNvPr>
          <p:cNvSpPr/>
          <p:nvPr/>
        </p:nvSpPr>
        <p:spPr>
          <a:xfrm flipV="1">
            <a:off x="1585833" y="289677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C8C6F70-28C4-49B2-A8B7-3D1ABACE2C6F}"/>
              </a:ext>
            </a:extLst>
          </p:cNvPr>
          <p:cNvGrpSpPr/>
          <p:nvPr/>
        </p:nvGrpSpPr>
        <p:grpSpPr>
          <a:xfrm>
            <a:off x="1443208" y="3763698"/>
            <a:ext cx="353986" cy="315139"/>
            <a:chOff x="12727684" y="3839973"/>
            <a:chExt cx="471981" cy="420185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51A18E4-2324-4914-B185-C1C2432D55E3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4317889-BD21-4702-859C-1D8400AF72B3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2390312E-FD85-479B-BCE8-5C9E37792AC4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708A3841-41B2-4811-9E66-69D9D15C3026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D01DB30F-99B3-4097-835A-07709B256180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FEA0793-D91F-417A-86DE-1D4F25B32030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E66FE59-177C-4D1D-B87E-7E27B111BB46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B8CC931-CDB6-4749-9044-A60B7329586A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3013EBE-14CE-48F5-AFAA-A0CC5D02513C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9EA374E3-4664-44D3-8D77-A79196997E54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77167D01-45F3-41EC-9CE5-292192B559CB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F25EFF6-7F1F-47FF-A246-06D62D267B9B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942D6F72-4CE2-4D45-B05D-9B40D36C4CC3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5B01191B-D8C4-49A3-B5A8-FD72C176E457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6ADEA5DE-3A77-45D3-BF87-F0F7A3FE534C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5310DEAA-B85C-4A88-9FBC-966CCC1599A6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5C490B0B-B3A2-4846-9389-B15DB358E19F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67BCB83-EE0D-46CC-BD17-4D3064AB5879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428FD93-DD92-442E-8527-9E55D976AC50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0DC381B-0BFB-4393-B7ED-DA0237591A61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4F33B71-B3BF-4453-A455-3DE1C34E9686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65" name="Oval 364">
            <a:extLst>
              <a:ext uri="{FF2B5EF4-FFF2-40B4-BE49-F238E27FC236}">
                <a16:creationId xmlns:a16="http://schemas.microsoft.com/office/drawing/2014/main" id="{24DBC38D-A36D-483D-92C6-44B30CA80CFD}"/>
              </a:ext>
            </a:extLst>
          </p:cNvPr>
          <p:cNvSpPr/>
          <p:nvPr/>
        </p:nvSpPr>
        <p:spPr>
          <a:xfrm flipV="1">
            <a:off x="1592976" y="402787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367" name="Object 366">
            <a:extLst>
              <a:ext uri="{FF2B5EF4-FFF2-40B4-BE49-F238E27FC236}">
                <a16:creationId xmlns:a16="http://schemas.microsoft.com/office/drawing/2014/main" id="{9B8AEFE6-F9EF-42B2-B810-A2E2784AA4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505" y="1279992"/>
          <a:ext cx="19716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628122" imgH="1409631" progId="ChemDraw.Document.6.0">
                  <p:embed/>
                </p:oleObj>
              </mc:Choice>
              <mc:Fallback>
                <p:oleObj name="CS ChemDraw Drawing" r:id="rId11" imgW="2628122" imgH="1409631" progId="ChemDraw.Document.6.0">
                  <p:embed/>
                  <p:pic>
                    <p:nvPicPr>
                      <p:cNvPr id="367" name="Object 366">
                        <a:extLst>
                          <a:ext uri="{FF2B5EF4-FFF2-40B4-BE49-F238E27FC236}">
                            <a16:creationId xmlns:a16="http://schemas.microsoft.com/office/drawing/2014/main" id="{9B8AEFE6-F9EF-42B2-B810-A2E2784AA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1505" y="1279992"/>
                        <a:ext cx="1971675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" name="Group 367">
            <a:extLst>
              <a:ext uri="{FF2B5EF4-FFF2-40B4-BE49-F238E27FC236}">
                <a16:creationId xmlns:a16="http://schemas.microsoft.com/office/drawing/2014/main" id="{8AF33303-DB67-41D2-8933-C93EAEAC7619}"/>
              </a:ext>
            </a:extLst>
          </p:cNvPr>
          <p:cNvGrpSpPr/>
          <p:nvPr/>
        </p:nvGrpSpPr>
        <p:grpSpPr>
          <a:xfrm>
            <a:off x="8087415" y="2743206"/>
            <a:ext cx="353986" cy="315139"/>
            <a:chOff x="12727684" y="3839973"/>
            <a:chExt cx="471981" cy="420185"/>
          </a:xfrm>
          <a:solidFill>
            <a:schemeClr val="tx2"/>
          </a:solidFill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C6C8ECB-8707-429E-A25B-4B53FAAF4F29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6800DFC-A8D7-4C24-8FE0-075426BACC33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046988C-1F3D-4A9B-A4D5-1C9E9A3C7BFC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F82D8A12-D8A7-4F2E-A64B-BD1A640011EF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8A6C35F-9587-4078-A4C7-82400B940014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E616EA60-8202-499B-B442-976A51F7BCCB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3ABB0DDC-94CF-4181-98EB-1B2F2667E3EF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DF4FAC39-952E-4EAD-A5E7-3BCCFD682562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3CE51024-7F1F-42F3-ADF2-FD3F2DCF5336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127E3235-62B8-44FD-B056-2A2815719ABB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C748129-D1C2-4FEB-81D2-9D64272C481F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8AA89E2-0AA4-4E02-B6FA-1C4B89D8653C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F8295E63-6DC7-4652-AAE6-905C8F5C69B7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0D9C84EC-4ACD-4D74-AE68-9C2CB0E4A299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6FEA6269-97C1-4DF2-8E38-644C916B7C86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236517BF-073A-4B92-A1D7-2B33BEAFE66C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7655CF9-C485-4B71-A698-634231EC9C1B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02FE88B3-A92B-41FC-BEBF-4240F908EB09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560EF28-FD39-425C-9DAF-664838A6B01E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1C6DB35-DD7F-4414-B7CD-720C44643574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983969F3-6C23-40FD-9813-FBF3ED03252E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393" name="Object 392">
            <a:extLst>
              <a:ext uri="{FF2B5EF4-FFF2-40B4-BE49-F238E27FC236}">
                <a16:creationId xmlns:a16="http://schemas.microsoft.com/office/drawing/2014/main" id="{7C8F0617-F49F-41E9-A744-4A3DBF67A5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2584" y="2614834"/>
          <a:ext cx="17335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2311504" imgH="1345415" progId="ChemDraw.Document.6.0">
                  <p:embed/>
                </p:oleObj>
              </mc:Choice>
              <mc:Fallback>
                <p:oleObj name="CS ChemDraw Drawing" r:id="rId13" imgW="2311504" imgH="1345415" progId="ChemDraw.Document.6.0">
                  <p:embed/>
                  <p:pic>
                    <p:nvPicPr>
                      <p:cNvPr id="393" name="Object 392">
                        <a:extLst>
                          <a:ext uri="{FF2B5EF4-FFF2-40B4-BE49-F238E27FC236}">
                            <a16:creationId xmlns:a16="http://schemas.microsoft.com/office/drawing/2014/main" id="{7C8F0617-F49F-41E9-A744-4A3DBF67A5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584" y="2614834"/>
                        <a:ext cx="17335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" name="Object 393">
            <a:extLst>
              <a:ext uri="{FF2B5EF4-FFF2-40B4-BE49-F238E27FC236}">
                <a16:creationId xmlns:a16="http://schemas.microsoft.com/office/drawing/2014/main" id="{E8376C63-89DE-408B-B604-81D38E4DFE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4263" y="3552127"/>
          <a:ext cx="1641872" cy="106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189584" imgH="1424594" progId="ChemDraw.Document.6.0">
                  <p:embed/>
                </p:oleObj>
              </mc:Choice>
              <mc:Fallback>
                <p:oleObj name="CS ChemDraw Drawing" r:id="rId14" imgW="2189584" imgH="1424594" progId="ChemDraw.Document.6.0">
                  <p:embed/>
                  <p:pic>
                    <p:nvPicPr>
                      <p:cNvPr id="394" name="Object 393">
                        <a:extLst>
                          <a:ext uri="{FF2B5EF4-FFF2-40B4-BE49-F238E27FC236}">
                            <a16:creationId xmlns:a16="http://schemas.microsoft.com/office/drawing/2014/main" id="{E8376C63-89DE-408B-B604-81D38E4DF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14263" y="3552127"/>
                        <a:ext cx="1641872" cy="106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4" name="Oval 483">
            <a:extLst>
              <a:ext uri="{FF2B5EF4-FFF2-40B4-BE49-F238E27FC236}">
                <a16:creationId xmlns:a16="http://schemas.microsoft.com/office/drawing/2014/main" id="{E91201F0-E2E1-483C-B9EC-0BE6AFA703FC}"/>
              </a:ext>
            </a:extLst>
          </p:cNvPr>
          <p:cNvSpPr/>
          <p:nvPr/>
        </p:nvSpPr>
        <p:spPr>
          <a:xfrm flipV="1">
            <a:off x="8237182" y="3007380"/>
            <a:ext cx="57841" cy="57841"/>
          </a:xfrm>
          <a:prstGeom prst="ellipse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6D642F58-8BB1-42B4-AF1B-A625E8B751CB}"/>
              </a:ext>
            </a:extLst>
          </p:cNvPr>
          <p:cNvGrpSpPr/>
          <p:nvPr/>
        </p:nvGrpSpPr>
        <p:grpSpPr>
          <a:xfrm>
            <a:off x="8094558" y="3763698"/>
            <a:ext cx="353986" cy="315139"/>
            <a:chOff x="12727684" y="3839973"/>
            <a:chExt cx="471981" cy="420185"/>
          </a:xfrm>
          <a:solidFill>
            <a:schemeClr val="tx2"/>
          </a:solidFill>
        </p:grpSpPr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B0ADBF1C-1E10-433A-8A4D-E412047D7438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68DDE0A-B468-41B9-A965-0488821C785F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A137EA3E-CB44-4270-AAD2-C7B65936AD2B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90EE3D4E-4803-4DA5-B73D-37A29DFAB320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3F25B9CE-C9F9-4B91-9384-61744EA285C7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01B64486-6F0C-484B-B152-4E402D2FAF8F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585816CB-F156-48D6-945E-863C0F37DE60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093D13A2-73E7-454D-B9D6-02947930CC7B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68E45862-760D-4BB2-8CFE-43D62EF706BE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D6EDE8D5-432D-4D69-97E1-0DBA541D910D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7046EA6-67EC-4ABC-8075-7D4A59F11974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126EBB4F-9BAA-4BA6-8E42-36F9FF680861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518FC35A-FFD8-4294-94E8-A5246527CB75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C5079756-6DDF-4CD1-BE8E-CA30B60928B1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632234BD-A4D3-4470-A63F-E19AD31F7195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E5F7F152-E6D5-467F-8043-94F13A45FCF1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76ABE511-087C-48AD-8735-FFB4DE52C09E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27969A78-6425-45F4-8DC6-E52310BD527C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17BA0D1-4D33-44A4-93EE-7211F003B483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312A5254-AA7D-49E8-8549-85661DCF4862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E2E8A8EB-02B1-47F0-97A7-55A11CB1D00E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FB1C2D33-BC03-4879-9709-E2C66C75D84B}"/>
              </a:ext>
            </a:extLst>
          </p:cNvPr>
          <p:cNvSpPr/>
          <p:nvPr/>
        </p:nvSpPr>
        <p:spPr>
          <a:xfrm flipV="1">
            <a:off x="8244325" y="4027872"/>
            <a:ext cx="57841" cy="57841"/>
          </a:xfrm>
          <a:prstGeom prst="ellipse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09" name="Object 508">
            <a:extLst>
              <a:ext uri="{FF2B5EF4-FFF2-40B4-BE49-F238E27FC236}">
                <a16:creationId xmlns:a16="http://schemas.microsoft.com/office/drawing/2014/main" id="{6AF73779-46C9-4D94-91CC-C1C614D96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78369"/>
              </p:ext>
            </p:extLst>
          </p:nvPr>
        </p:nvGraphicFramePr>
        <p:xfrm>
          <a:off x="6875663" y="1229259"/>
          <a:ext cx="2164556" cy="152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2886269" imgH="2034332" progId="ChemDraw.Document.6.0">
                  <p:embed/>
                </p:oleObj>
              </mc:Choice>
              <mc:Fallback>
                <p:oleObj name="CS ChemDraw Drawing" r:id="rId15" imgW="2886269" imgH="2034332" progId="ChemDraw.Document.6.0">
                  <p:embed/>
                  <p:pic>
                    <p:nvPicPr>
                      <p:cNvPr id="509" name="Object 508">
                        <a:extLst>
                          <a:ext uri="{FF2B5EF4-FFF2-40B4-BE49-F238E27FC236}">
                            <a16:creationId xmlns:a16="http://schemas.microsoft.com/office/drawing/2014/main" id="{6AF73779-46C9-4D94-91CC-C1C614D96A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75663" y="1229259"/>
                        <a:ext cx="2164556" cy="152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0" name="Group 519">
            <a:extLst>
              <a:ext uri="{FF2B5EF4-FFF2-40B4-BE49-F238E27FC236}">
                <a16:creationId xmlns:a16="http://schemas.microsoft.com/office/drawing/2014/main" id="{AF7D203A-2F0D-46FC-8996-1AE63DA9A708}"/>
              </a:ext>
            </a:extLst>
          </p:cNvPr>
          <p:cNvGrpSpPr/>
          <p:nvPr/>
        </p:nvGrpSpPr>
        <p:grpSpPr>
          <a:xfrm>
            <a:off x="6792854" y="397494"/>
            <a:ext cx="1971675" cy="1057275"/>
            <a:chOff x="9057139" y="79056"/>
            <a:chExt cx="2628900" cy="140970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04506ECF-0A33-45AB-9CC3-2A9E64FFBC0F}"/>
                </a:ext>
              </a:extLst>
            </p:cNvPr>
            <p:cNvSpPr/>
            <p:nvPr/>
          </p:nvSpPr>
          <p:spPr>
            <a:xfrm flipV="1">
              <a:off x="10936952" y="35917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227804A-7D75-4E8F-917A-D4E43F776459}"/>
                </a:ext>
              </a:extLst>
            </p:cNvPr>
            <p:cNvSpPr/>
            <p:nvPr/>
          </p:nvSpPr>
          <p:spPr>
            <a:xfrm flipV="1">
              <a:off x="10897010" y="42624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D488AB5-A78B-4063-B0B8-828B4E74B5A7}"/>
                </a:ext>
              </a:extLst>
            </p:cNvPr>
            <p:cNvSpPr/>
            <p:nvPr/>
          </p:nvSpPr>
          <p:spPr>
            <a:xfrm flipV="1">
              <a:off x="10974131" y="42624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B6CBB9FE-BEAD-46F2-B9C0-DD9E61AF990D}"/>
                </a:ext>
              </a:extLst>
            </p:cNvPr>
            <p:cNvSpPr/>
            <p:nvPr/>
          </p:nvSpPr>
          <p:spPr>
            <a:xfrm flipV="1">
              <a:off x="10935570" y="49330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44ABE8-7C7B-4220-9145-247CB54489C4}"/>
                </a:ext>
              </a:extLst>
            </p:cNvPr>
            <p:cNvSpPr/>
            <p:nvPr/>
          </p:nvSpPr>
          <p:spPr>
            <a:xfrm flipV="1">
              <a:off x="11017786" y="49330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1115C26F-432E-42F6-AEA4-64AA9C7E5A83}"/>
                </a:ext>
              </a:extLst>
            </p:cNvPr>
            <p:cNvSpPr/>
            <p:nvPr/>
          </p:nvSpPr>
          <p:spPr>
            <a:xfrm flipV="1">
              <a:off x="10855902" y="49364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94EEC54-33EF-454D-9263-D2115DE85BD1}"/>
                </a:ext>
              </a:extLst>
            </p:cNvPr>
            <p:cNvSpPr/>
            <p:nvPr/>
          </p:nvSpPr>
          <p:spPr>
            <a:xfrm flipV="1">
              <a:off x="10822544" y="56777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602978FC-258C-4228-B38B-9344660B0413}"/>
                </a:ext>
              </a:extLst>
            </p:cNvPr>
            <p:cNvSpPr/>
            <p:nvPr/>
          </p:nvSpPr>
          <p:spPr>
            <a:xfrm flipV="1">
              <a:off x="10782602" y="63484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BA2B3B5-CB8D-4F82-A21E-445716AE66BD}"/>
                </a:ext>
              </a:extLst>
            </p:cNvPr>
            <p:cNvSpPr/>
            <p:nvPr/>
          </p:nvSpPr>
          <p:spPr>
            <a:xfrm flipV="1">
              <a:off x="10859723" y="63484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2DFDF19-15D3-4D01-9D1B-F126665490DE}"/>
                </a:ext>
              </a:extLst>
            </p:cNvPr>
            <p:cNvSpPr/>
            <p:nvPr/>
          </p:nvSpPr>
          <p:spPr>
            <a:xfrm flipV="1">
              <a:off x="10821162" y="70190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34E3D215-8B11-48EF-871F-C105B9B3F04F}"/>
                </a:ext>
              </a:extLst>
            </p:cNvPr>
            <p:cNvSpPr/>
            <p:nvPr/>
          </p:nvSpPr>
          <p:spPr>
            <a:xfrm flipV="1">
              <a:off x="10897342" y="70190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0CA0AB3-8DDB-4F19-8CA0-AF29653AB34A}"/>
                </a:ext>
              </a:extLst>
            </p:cNvPr>
            <p:cNvSpPr/>
            <p:nvPr/>
          </p:nvSpPr>
          <p:spPr>
            <a:xfrm flipV="1">
              <a:off x="10741494" y="70224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0C83D4FA-BC1D-41BD-8A6D-6FB2AB2C172F}"/>
                </a:ext>
              </a:extLst>
            </p:cNvPr>
            <p:cNvSpPr/>
            <p:nvPr/>
          </p:nvSpPr>
          <p:spPr>
            <a:xfrm flipV="1">
              <a:off x="11055520" y="56574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B2435A73-DDF2-4AD9-82D6-AE6AF2595ADF}"/>
                </a:ext>
              </a:extLst>
            </p:cNvPr>
            <p:cNvSpPr/>
            <p:nvPr/>
          </p:nvSpPr>
          <p:spPr>
            <a:xfrm flipV="1">
              <a:off x="11015578" y="63281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B4A2C4B4-4537-4BE1-8988-E9A31B4545D0}"/>
                </a:ext>
              </a:extLst>
            </p:cNvPr>
            <p:cNvSpPr/>
            <p:nvPr/>
          </p:nvSpPr>
          <p:spPr>
            <a:xfrm flipV="1">
              <a:off x="11092699" y="63281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6FB766AD-06E4-46A8-9F20-CA419F7C0539}"/>
                </a:ext>
              </a:extLst>
            </p:cNvPr>
            <p:cNvSpPr/>
            <p:nvPr/>
          </p:nvSpPr>
          <p:spPr>
            <a:xfrm flipV="1">
              <a:off x="11054138" y="69987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3393768D-41DB-432D-A926-26E3B9C82FC1}"/>
                </a:ext>
              </a:extLst>
            </p:cNvPr>
            <p:cNvSpPr/>
            <p:nvPr/>
          </p:nvSpPr>
          <p:spPr>
            <a:xfrm flipV="1">
              <a:off x="11136354" y="69987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996D6FD-44E8-4ED2-A269-AFA8FB60CAB9}"/>
                </a:ext>
              </a:extLst>
            </p:cNvPr>
            <p:cNvSpPr/>
            <p:nvPr/>
          </p:nvSpPr>
          <p:spPr>
            <a:xfrm flipV="1">
              <a:off x="10974470" y="70021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0499D7D2-7CB0-4058-B393-BE92642AC614}"/>
                </a:ext>
              </a:extLst>
            </p:cNvPr>
            <p:cNvSpPr/>
            <p:nvPr/>
          </p:nvSpPr>
          <p:spPr>
            <a:xfrm flipV="1">
              <a:off x="10898518" y="5605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D23CA6E0-CD8C-45BF-B78F-25FA749C2BA9}"/>
                </a:ext>
              </a:extLst>
            </p:cNvPr>
            <p:cNvSpPr/>
            <p:nvPr/>
          </p:nvSpPr>
          <p:spPr>
            <a:xfrm flipV="1">
              <a:off x="10975639" y="5605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2D3E10A-6091-41D2-BE44-3D4166B27E92}"/>
                </a:ext>
              </a:extLst>
            </p:cNvPr>
            <p:cNvSpPr/>
            <p:nvPr/>
          </p:nvSpPr>
          <p:spPr>
            <a:xfrm flipV="1">
              <a:off x="10937078" y="62759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FE50323-9715-4B4E-8165-C06106D6DA76}"/>
                </a:ext>
              </a:extLst>
            </p:cNvPr>
            <p:cNvSpPr/>
            <p:nvPr/>
          </p:nvSpPr>
          <p:spPr>
            <a:xfrm>
              <a:off x="10715227" y="63078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1A5D22D-3876-4DA0-951D-BB8F62A9BD30}"/>
                </a:ext>
              </a:extLst>
            </p:cNvPr>
            <p:cNvSpPr/>
            <p:nvPr/>
          </p:nvSpPr>
          <p:spPr>
            <a:xfrm>
              <a:off x="10675285" y="56372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3E5E2F40-63E7-4D4E-9B2A-BCB63D67481E}"/>
                </a:ext>
              </a:extLst>
            </p:cNvPr>
            <p:cNvSpPr/>
            <p:nvPr/>
          </p:nvSpPr>
          <p:spPr>
            <a:xfrm>
              <a:off x="10752406" y="56372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5BC33E73-44AC-4A45-ACDA-45A6D993ACA3}"/>
                </a:ext>
              </a:extLst>
            </p:cNvPr>
            <p:cNvSpPr/>
            <p:nvPr/>
          </p:nvSpPr>
          <p:spPr>
            <a:xfrm>
              <a:off x="10713845" y="49666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CC181508-9396-4CA4-AB8A-D606956B6BD4}"/>
                </a:ext>
              </a:extLst>
            </p:cNvPr>
            <p:cNvSpPr/>
            <p:nvPr/>
          </p:nvSpPr>
          <p:spPr>
            <a:xfrm>
              <a:off x="10796061" y="49666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EB7B3939-AC33-4AE0-AEC8-D0DDE7768CF8}"/>
                </a:ext>
              </a:extLst>
            </p:cNvPr>
            <p:cNvSpPr/>
            <p:nvPr/>
          </p:nvSpPr>
          <p:spPr>
            <a:xfrm>
              <a:off x="10634177" y="49632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57D14A32-94C1-4B08-8253-D50DB31C7681}"/>
                </a:ext>
              </a:extLst>
            </p:cNvPr>
            <p:cNvSpPr/>
            <p:nvPr/>
          </p:nvSpPr>
          <p:spPr>
            <a:xfrm>
              <a:off x="10600819" y="42219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FF331087-10ED-4AC5-88BA-2282F904B46F}"/>
                </a:ext>
              </a:extLst>
            </p:cNvPr>
            <p:cNvSpPr/>
            <p:nvPr/>
          </p:nvSpPr>
          <p:spPr>
            <a:xfrm>
              <a:off x="10560877" y="35512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B88ABEA2-E9B2-44E4-8197-3E65CBCF3AB2}"/>
                </a:ext>
              </a:extLst>
            </p:cNvPr>
            <p:cNvSpPr/>
            <p:nvPr/>
          </p:nvSpPr>
          <p:spPr>
            <a:xfrm>
              <a:off x="10637998" y="35512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C39A25-C453-4DFC-8206-E0DEE3B7F47B}"/>
                </a:ext>
              </a:extLst>
            </p:cNvPr>
            <p:cNvSpPr/>
            <p:nvPr/>
          </p:nvSpPr>
          <p:spPr>
            <a:xfrm>
              <a:off x="10833795" y="42421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58E93D-CFF3-4FFB-A2BB-9DAA987E7794}"/>
                </a:ext>
              </a:extLst>
            </p:cNvPr>
            <p:cNvSpPr/>
            <p:nvPr/>
          </p:nvSpPr>
          <p:spPr>
            <a:xfrm>
              <a:off x="10793853" y="35715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FE2A0EF-1B7E-4553-95CE-FAB27CDB40CD}"/>
                </a:ext>
              </a:extLst>
            </p:cNvPr>
            <p:cNvSpPr/>
            <p:nvPr/>
          </p:nvSpPr>
          <p:spPr>
            <a:xfrm>
              <a:off x="10870974" y="35715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CC176C8A-6A54-48BD-9C59-9521521B6D4F}"/>
                </a:ext>
              </a:extLst>
            </p:cNvPr>
            <p:cNvSpPr/>
            <p:nvPr/>
          </p:nvSpPr>
          <p:spPr>
            <a:xfrm>
              <a:off x="10676793" y="4294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2369127-3CD2-41F5-B335-6DEBF4E393CE}"/>
                </a:ext>
              </a:extLst>
            </p:cNvPr>
            <p:cNvSpPr/>
            <p:nvPr/>
          </p:nvSpPr>
          <p:spPr>
            <a:xfrm>
              <a:off x="10753914" y="4294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C100E2E5-91D0-4D81-881E-CEED82501BD2}"/>
                </a:ext>
              </a:extLst>
            </p:cNvPr>
            <p:cNvSpPr/>
            <p:nvPr/>
          </p:nvSpPr>
          <p:spPr>
            <a:xfrm>
              <a:off x="10715353" y="36236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ED2E1631-6657-42E6-8BCB-EAFB0E307F51}"/>
                </a:ext>
              </a:extLst>
            </p:cNvPr>
            <p:cNvGrpSpPr/>
            <p:nvPr/>
          </p:nvGrpSpPr>
          <p:grpSpPr>
            <a:xfrm>
              <a:off x="11009880" y="352028"/>
              <a:ext cx="471981" cy="420185"/>
              <a:chOff x="12727684" y="3839973"/>
              <a:chExt cx="471981" cy="420185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FCE1D237-4EF2-4531-8234-FBD8AE63763E}"/>
                  </a:ext>
                </a:extLst>
              </p:cNvPr>
              <p:cNvSpPr/>
              <p:nvPr/>
            </p:nvSpPr>
            <p:spPr>
              <a:xfrm>
                <a:off x="12923142" y="418303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90A10BCE-681B-4F62-81A4-D716F7B88F50}"/>
                  </a:ext>
                </a:extLst>
              </p:cNvPr>
              <p:cNvSpPr/>
              <p:nvPr/>
            </p:nvSpPr>
            <p:spPr>
              <a:xfrm>
                <a:off x="12883200" y="411597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E1F1553-AD69-482D-9C29-920FBB43EC3D}"/>
                  </a:ext>
                </a:extLst>
              </p:cNvPr>
              <p:cNvSpPr/>
              <p:nvPr/>
            </p:nvSpPr>
            <p:spPr>
              <a:xfrm>
                <a:off x="12960321" y="411597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0D2193FF-A1D5-4A63-A44E-5B1EF0FF56FE}"/>
                  </a:ext>
                </a:extLst>
              </p:cNvPr>
              <p:cNvSpPr/>
              <p:nvPr/>
            </p:nvSpPr>
            <p:spPr>
              <a:xfrm>
                <a:off x="12921760" y="404890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FDBAD6CE-FC36-474E-A1F6-3BEA39CC0902}"/>
                  </a:ext>
                </a:extLst>
              </p:cNvPr>
              <p:cNvSpPr/>
              <p:nvPr/>
            </p:nvSpPr>
            <p:spPr>
              <a:xfrm>
                <a:off x="13003976" y="404890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434A9BCB-98BB-4698-8B4D-4FD915C72670}"/>
                  </a:ext>
                </a:extLst>
              </p:cNvPr>
              <p:cNvSpPr/>
              <p:nvPr/>
            </p:nvSpPr>
            <p:spPr>
              <a:xfrm>
                <a:off x="12842092" y="4048572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A5372159-CDC5-4F4B-8F51-D2928C12EC1D}"/>
                  </a:ext>
                </a:extLst>
              </p:cNvPr>
              <p:cNvSpPr/>
              <p:nvPr/>
            </p:nvSpPr>
            <p:spPr>
              <a:xfrm>
                <a:off x="12808734" y="397443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E885AF73-91CB-4F79-84C9-83AD3B725747}"/>
                  </a:ext>
                </a:extLst>
              </p:cNvPr>
              <p:cNvSpPr/>
              <p:nvPr/>
            </p:nvSpPr>
            <p:spPr>
              <a:xfrm>
                <a:off x="12768792" y="3907374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7B7AA83F-2C71-427D-BD1A-FAA786FEB48F}"/>
                  </a:ext>
                </a:extLst>
              </p:cNvPr>
              <p:cNvSpPr/>
              <p:nvPr/>
            </p:nvSpPr>
            <p:spPr>
              <a:xfrm>
                <a:off x="12845913" y="3907374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83ABF022-688B-454F-AD66-A32B04B874F3}"/>
                  </a:ext>
                </a:extLst>
              </p:cNvPr>
              <p:cNvSpPr/>
              <p:nvPr/>
            </p:nvSpPr>
            <p:spPr>
              <a:xfrm>
                <a:off x="12807352" y="3840310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7E1ADD8F-DD01-4FF7-AAF3-D046C57B2DA8}"/>
                  </a:ext>
                </a:extLst>
              </p:cNvPr>
              <p:cNvSpPr/>
              <p:nvPr/>
            </p:nvSpPr>
            <p:spPr>
              <a:xfrm>
                <a:off x="12883532" y="384030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95E2B750-5221-400F-A5FD-5FF719E6EFED}"/>
                  </a:ext>
                </a:extLst>
              </p:cNvPr>
              <p:cNvSpPr/>
              <p:nvPr/>
            </p:nvSpPr>
            <p:spPr>
              <a:xfrm>
                <a:off x="12727684" y="383997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9D5BAFB-D9A5-45A1-B1D1-6F8C6DEBAA19}"/>
                  </a:ext>
                </a:extLst>
              </p:cNvPr>
              <p:cNvSpPr/>
              <p:nvPr/>
            </p:nvSpPr>
            <p:spPr>
              <a:xfrm>
                <a:off x="13041710" y="397646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F52F067C-2F6E-4224-954F-9C3D94D45883}"/>
                  </a:ext>
                </a:extLst>
              </p:cNvPr>
              <p:cNvSpPr/>
              <p:nvPr/>
            </p:nvSpPr>
            <p:spPr>
              <a:xfrm>
                <a:off x="13001768" y="390940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12AEE08-8A6F-4A41-8B5F-EC0648C6A043}"/>
                  </a:ext>
                </a:extLst>
              </p:cNvPr>
              <p:cNvSpPr/>
              <p:nvPr/>
            </p:nvSpPr>
            <p:spPr>
              <a:xfrm>
                <a:off x="13078889" y="390940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31647E54-4597-4FB9-A11C-0C49F938B0F1}"/>
                  </a:ext>
                </a:extLst>
              </p:cNvPr>
              <p:cNvSpPr/>
              <p:nvPr/>
            </p:nvSpPr>
            <p:spPr>
              <a:xfrm>
                <a:off x="13040328" y="384233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160D35ED-8D56-437A-9F8A-DBE2BC5BC2EA}"/>
                  </a:ext>
                </a:extLst>
              </p:cNvPr>
              <p:cNvSpPr/>
              <p:nvPr/>
            </p:nvSpPr>
            <p:spPr>
              <a:xfrm>
                <a:off x="13122544" y="384233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EE57E58-6B38-4747-A5D7-BC84C04A2CF7}"/>
                  </a:ext>
                </a:extLst>
              </p:cNvPr>
              <p:cNvSpPr/>
              <p:nvPr/>
            </p:nvSpPr>
            <p:spPr>
              <a:xfrm>
                <a:off x="12960660" y="3842002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2C371CAC-ED1A-49A0-A73A-912E0EE95BFA}"/>
                  </a:ext>
                </a:extLst>
              </p:cNvPr>
              <p:cNvSpPr/>
              <p:nvPr/>
            </p:nvSpPr>
            <p:spPr>
              <a:xfrm>
                <a:off x="12884708" y="3981681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BEEAD026-6409-4CEA-8C30-0E25C9594595}"/>
                  </a:ext>
                </a:extLst>
              </p:cNvPr>
              <p:cNvSpPr/>
              <p:nvPr/>
            </p:nvSpPr>
            <p:spPr>
              <a:xfrm>
                <a:off x="12961829" y="3981681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2F193A93-ADEB-4989-AF57-2705E5820875}"/>
                  </a:ext>
                </a:extLst>
              </p:cNvPr>
              <p:cNvSpPr/>
              <p:nvPr/>
            </p:nvSpPr>
            <p:spPr>
              <a:xfrm>
                <a:off x="12923268" y="391461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2E34A485-DA1A-4EAA-B339-3CEFE832F2D4}"/>
                </a:ext>
              </a:extLst>
            </p:cNvPr>
            <p:cNvSpPr/>
            <p:nvPr/>
          </p:nvSpPr>
          <p:spPr>
            <a:xfrm>
              <a:off x="10972834" y="9747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8BCFC4A-5796-4973-A191-4CA0832E9807}"/>
                </a:ext>
              </a:extLst>
            </p:cNvPr>
            <p:cNvSpPr/>
            <p:nvPr/>
          </p:nvSpPr>
          <p:spPr>
            <a:xfrm>
              <a:off x="11055050" y="9747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FA6FD150-F1D9-45D8-AEAD-640D9623FD2C}"/>
                </a:ext>
              </a:extLst>
            </p:cNvPr>
            <p:cNvSpPr/>
            <p:nvPr/>
          </p:nvSpPr>
          <p:spPr>
            <a:xfrm>
              <a:off x="10893166" y="9744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9EB5EF37-870E-4A95-810F-7159A5319C4B}"/>
                </a:ext>
              </a:extLst>
            </p:cNvPr>
            <p:cNvSpPr/>
            <p:nvPr/>
          </p:nvSpPr>
          <p:spPr>
            <a:xfrm>
              <a:off x="10859808" y="9003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B5DA9BC-B94A-4FE9-9A02-30081D72449C}"/>
                </a:ext>
              </a:extLst>
            </p:cNvPr>
            <p:cNvSpPr/>
            <p:nvPr/>
          </p:nvSpPr>
          <p:spPr>
            <a:xfrm>
              <a:off x="10819866" y="8332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FEA6D57-EF97-40B2-9774-987C2D8634E6}"/>
                </a:ext>
              </a:extLst>
            </p:cNvPr>
            <p:cNvSpPr/>
            <p:nvPr/>
          </p:nvSpPr>
          <p:spPr>
            <a:xfrm>
              <a:off x="10896987" y="8332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9D1A17EE-75C4-48B3-ACDF-9368D0513D0D}"/>
                </a:ext>
              </a:extLst>
            </p:cNvPr>
            <p:cNvSpPr/>
            <p:nvPr/>
          </p:nvSpPr>
          <p:spPr>
            <a:xfrm>
              <a:off x="10858426" y="76617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E8EB8DB0-2BEE-406A-BB66-C5BDCB4677EB}"/>
                </a:ext>
              </a:extLst>
            </p:cNvPr>
            <p:cNvSpPr/>
            <p:nvPr/>
          </p:nvSpPr>
          <p:spPr>
            <a:xfrm>
              <a:off x="10934606" y="7661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D457A04D-34A4-4CC0-9230-C2E4C97EF6F3}"/>
                </a:ext>
              </a:extLst>
            </p:cNvPr>
            <p:cNvSpPr/>
            <p:nvPr/>
          </p:nvSpPr>
          <p:spPr>
            <a:xfrm>
              <a:off x="10778758" y="7658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0781760B-9657-405D-8A18-579CFBB973BA}"/>
                </a:ext>
              </a:extLst>
            </p:cNvPr>
            <p:cNvSpPr/>
            <p:nvPr/>
          </p:nvSpPr>
          <p:spPr>
            <a:xfrm>
              <a:off x="11092784" y="90233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2A3785AE-A160-4B72-89F8-48EACE3BD1EE}"/>
                </a:ext>
              </a:extLst>
            </p:cNvPr>
            <p:cNvSpPr/>
            <p:nvPr/>
          </p:nvSpPr>
          <p:spPr>
            <a:xfrm>
              <a:off x="11052842" y="83526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F0A5A15-B0B9-4934-8C58-4075B7D46861}"/>
                </a:ext>
              </a:extLst>
            </p:cNvPr>
            <p:cNvSpPr/>
            <p:nvPr/>
          </p:nvSpPr>
          <p:spPr>
            <a:xfrm>
              <a:off x="11129963" y="83526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4FD76BF5-F925-4211-9372-9946A573C079}"/>
                </a:ext>
              </a:extLst>
            </p:cNvPr>
            <p:cNvSpPr/>
            <p:nvPr/>
          </p:nvSpPr>
          <p:spPr>
            <a:xfrm>
              <a:off x="11091402" y="76820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85EB8CA7-22C8-4428-B75B-27786E85FF21}"/>
                </a:ext>
              </a:extLst>
            </p:cNvPr>
            <p:cNvSpPr/>
            <p:nvPr/>
          </p:nvSpPr>
          <p:spPr>
            <a:xfrm>
              <a:off x="11173618" y="7682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D623B179-D06E-44AA-8A9E-9B1E6968F0C4}"/>
                </a:ext>
              </a:extLst>
            </p:cNvPr>
            <p:cNvSpPr/>
            <p:nvPr/>
          </p:nvSpPr>
          <p:spPr>
            <a:xfrm>
              <a:off x="11011734" y="7678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A0F2FEC4-7608-4531-BA9C-6D4DB36BC81D}"/>
                </a:ext>
              </a:extLst>
            </p:cNvPr>
            <p:cNvSpPr/>
            <p:nvPr/>
          </p:nvSpPr>
          <p:spPr>
            <a:xfrm>
              <a:off x="10935782" y="90754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963B8CBC-CD15-4FD2-BBAF-5E86233F4C4B}"/>
                </a:ext>
              </a:extLst>
            </p:cNvPr>
            <p:cNvSpPr/>
            <p:nvPr/>
          </p:nvSpPr>
          <p:spPr>
            <a:xfrm>
              <a:off x="11012903" y="90754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C80B880F-BDC4-470B-BF0F-6CCD43FE2D63}"/>
                </a:ext>
              </a:extLst>
            </p:cNvPr>
            <p:cNvSpPr/>
            <p:nvPr/>
          </p:nvSpPr>
          <p:spPr>
            <a:xfrm>
              <a:off x="10974342" y="84048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C96AB1B8-20EF-4F85-98A5-FA7A463F29AF}"/>
                </a:ext>
              </a:extLst>
            </p:cNvPr>
            <p:cNvSpPr/>
            <p:nvPr/>
          </p:nvSpPr>
          <p:spPr>
            <a:xfrm flipV="1">
              <a:off x="10934679" y="103872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C03D21A-AEF2-44BD-BFD4-8F294B5B6AA7}"/>
                </a:ext>
              </a:extLst>
            </p:cNvPr>
            <p:cNvSpPr/>
            <p:nvPr/>
          </p:nvSpPr>
          <p:spPr>
            <a:xfrm flipV="1">
              <a:off x="11011800" y="103872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2E0348E3-3BFF-45B7-9F66-5864B64F3F3B}"/>
                </a:ext>
              </a:extLst>
            </p:cNvPr>
            <p:cNvSpPr/>
            <p:nvPr/>
          </p:nvSpPr>
          <p:spPr>
            <a:xfrm flipV="1">
              <a:off x="10973239" y="110579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53FA66D6-A782-4DEE-B7CD-CE185DAFD0FA}"/>
                </a:ext>
              </a:extLst>
            </p:cNvPr>
            <p:cNvSpPr/>
            <p:nvPr/>
          </p:nvSpPr>
          <p:spPr>
            <a:xfrm flipV="1">
              <a:off x="11055455" y="110579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28625D1B-A059-4FDA-AA88-9C76E148B4C1}"/>
                </a:ext>
              </a:extLst>
            </p:cNvPr>
            <p:cNvSpPr/>
            <p:nvPr/>
          </p:nvSpPr>
          <p:spPr>
            <a:xfrm flipV="1">
              <a:off x="10893571" y="110612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3D70563-4024-4C2F-9919-082977C7D988}"/>
                </a:ext>
              </a:extLst>
            </p:cNvPr>
            <p:cNvSpPr/>
            <p:nvPr/>
          </p:nvSpPr>
          <p:spPr>
            <a:xfrm flipV="1">
              <a:off x="10936187" y="117302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EC27228-ADFE-4098-98F8-4C6D8E5E2145}"/>
                </a:ext>
              </a:extLst>
            </p:cNvPr>
            <p:cNvSpPr/>
            <p:nvPr/>
          </p:nvSpPr>
          <p:spPr>
            <a:xfrm flipV="1">
              <a:off x="11013308" y="117302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B47B17B-F7F5-45EB-9AFD-8B081BCAC93B}"/>
                </a:ext>
              </a:extLst>
            </p:cNvPr>
            <p:cNvGrpSpPr/>
            <p:nvPr/>
          </p:nvGrpSpPr>
          <p:grpSpPr>
            <a:xfrm>
              <a:off x="10897392" y="1240084"/>
              <a:ext cx="232976" cy="151429"/>
              <a:chOff x="10897392" y="1240084"/>
              <a:chExt cx="232976" cy="151429"/>
            </a:xfrm>
          </p:grpSpPr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D5ADF87D-8707-401D-B7E6-9171196E5C17}"/>
                  </a:ext>
                </a:extLst>
              </p:cNvPr>
              <p:cNvSpPr/>
              <p:nvPr/>
            </p:nvSpPr>
            <p:spPr>
              <a:xfrm flipV="1">
                <a:off x="10897392" y="124732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40EE9783-CB7C-4965-9817-27469BF33058}"/>
                  </a:ext>
                </a:extLst>
              </p:cNvPr>
              <p:cNvSpPr/>
              <p:nvPr/>
            </p:nvSpPr>
            <p:spPr>
              <a:xfrm flipV="1">
                <a:off x="10935011" y="1314392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E7D7F117-E2DD-40D0-907B-3521B9850E38}"/>
                  </a:ext>
                </a:extLst>
              </p:cNvPr>
              <p:cNvSpPr/>
              <p:nvPr/>
            </p:nvSpPr>
            <p:spPr>
              <a:xfrm flipV="1">
                <a:off x="11053247" y="124529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67C002E-7098-44D3-BE67-566FE3641895}"/>
                  </a:ext>
                </a:extLst>
              </p:cNvPr>
              <p:cNvSpPr/>
              <p:nvPr/>
            </p:nvSpPr>
            <p:spPr>
              <a:xfrm flipV="1">
                <a:off x="11012139" y="131269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ACD3A317-0E21-4ADC-B8B0-41E13DFF99EE}"/>
                  </a:ext>
                </a:extLst>
              </p:cNvPr>
              <p:cNvSpPr/>
              <p:nvPr/>
            </p:nvSpPr>
            <p:spPr>
              <a:xfrm flipV="1">
                <a:off x="10974747" y="1240084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aphicFrame>
          <p:nvGraphicFramePr>
            <p:cNvPr id="508" name="Object 507">
              <a:extLst>
                <a:ext uri="{FF2B5EF4-FFF2-40B4-BE49-F238E27FC236}">
                  <a16:creationId xmlns:a16="http://schemas.microsoft.com/office/drawing/2014/main" id="{6068D498-7E7F-4705-BEA5-A1C04029FF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57139" y="79056"/>
            <a:ext cx="2628900" cy="140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7" imgW="2628122" imgH="1409631" progId="ChemDraw.Document.6.0">
                    <p:embed/>
                  </p:oleObj>
                </mc:Choice>
                <mc:Fallback>
                  <p:oleObj name="CS ChemDraw Drawing" r:id="rId17" imgW="2628122" imgH="1409631" progId="ChemDraw.Document.6.0">
                    <p:embed/>
                    <p:pic>
                      <p:nvPicPr>
                        <p:cNvPr id="508" name="Object 507">
                          <a:extLst>
                            <a:ext uri="{FF2B5EF4-FFF2-40B4-BE49-F238E27FC236}">
                              <a16:creationId xmlns:a16="http://schemas.microsoft.com/office/drawing/2014/main" id="{6068D498-7E7F-4705-BEA5-A1C04029FF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057139" y="79056"/>
                          <a:ext cx="2628900" cy="140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2B78E734-4647-460A-AA77-C6A58AD507B4}"/>
              </a:ext>
            </a:extLst>
          </p:cNvPr>
          <p:cNvGrpSpPr/>
          <p:nvPr/>
        </p:nvGrpSpPr>
        <p:grpSpPr>
          <a:xfrm>
            <a:off x="8173712" y="1274777"/>
            <a:ext cx="174732" cy="113572"/>
            <a:chOff x="10897392" y="1240084"/>
            <a:chExt cx="232976" cy="151429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EB98CD8E-807E-4B7C-86D1-365391587C01}"/>
                </a:ext>
              </a:extLst>
            </p:cNvPr>
            <p:cNvSpPr/>
            <p:nvPr/>
          </p:nvSpPr>
          <p:spPr>
            <a:xfrm flipV="1">
              <a:off x="10897392" y="12473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446911E9-9912-446E-A105-482960F871D7}"/>
                </a:ext>
              </a:extLst>
            </p:cNvPr>
            <p:cNvSpPr/>
            <p:nvPr/>
          </p:nvSpPr>
          <p:spPr>
            <a:xfrm flipV="1">
              <a:off x="10935011" y="131439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ACDD4EDB-FE9E-4C6D-A7A8-E3B2E55E6D8D}"/>
                </a:ext>
              </a:extLst>
            </p:cNvPr>
            <p:cNvSpPr/>
            <p:nvPr/>
          </p:nvSpPr>
          <p:spPr>
            <a:xfrm flipV="1">
              <a:off x="11053247" y="124529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FAE9A543-64D8-4FDB-81E4-696F7BEA98A1}"/>
                </a:ext>
              </a:extLst>
            </p:cNvPr>
            <p:cNvSpPr/>
            <p:nvPr/>
          </p:nvSpPr>
          <p:spPr>
            <a:xfrm flipV="1">
              <a:off x="11012139" y="131269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44A49081-7426-475F-BFC2-BB1A3DEFDF62}"/>
                </a:ext>
              </a:extLst>
            </p:cNvPr>
            <p:cNvSpPr/>
            <p:nvPr/>
          </p:nvSpPr>
          <p:spPr>
            <a:xfrm flipV="1">
              <a:off x="10974747" y="124008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C6466B7E-6066-452B-9516-F068FC7DFE24}"/>
              </a:ext>
            </a:extLst>
          </p:cNvPr>
          <p:cNvGrpSpPr/>
          <p:nvPr/>
        </p:nvGrpSpPr>
        <p:grpSpPr>
          <a:xfrm>
            <a:off x="8208578" y="2021386"/>
            <a:ext cx="115687" cy="59111"/>
            <a:chOff x="10935011" y="1312699"/>
            <a:chExt cx="154249" cy="78814"/>
          </a:xfrm>
          <a:solidFill>
            <a:schemeClr val="tx2"/>
          </a:solidFill>
        </p:grpSpPr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CD4176A-39D5-45F4-9177-BAAD248E3ADD}"/>
                </a:ext>
              </a:extLst>
            </p:cNvPr>
            <p:cNvSpPr/>
            <p:nvPr/>
          </p:nvSpPr>
          <p:spPr>
            <a:xfrm flipV="1">
              <a:off x="10935011" y="131439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35B69FF1-5A68-4270-9CB6-A3B09B189A0D}"/>
                </a:ext>
              </a:extLst>
            </p:cNvPr>
            <p:cNvSpPr/>
            <p:nvPr/>
          </p:nvSpPr>
          <p:spPr>
            <a:xfrm flipV="1">
              <a:off x="11012139" y="131269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AD0D6C0F-5005-445C-B0C3-3A65224F585B}"/>
              </a:ext>
            </a:extLst>
          </p:cNvPr>
          <p:cNvGrpSpPr/>
          <p:nvPr/>
        </p:nvGrpSpPr>
        <p:grpSpPr>
          <a:xfrm>
            <a:off x="8180363" y="1962564"/>
            <a:ext cx="174732" cy="63273"/>
            <a:chOff x="10897392" y="1240084"/>
            <a:chExt cx="232976" cy="84364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361ED761-0476-4473-95EF-16F2125EB148}"/>
                </a:ext>
              </a:extLst>
            </p:cNvPr>
            <p:cNvSpPr/>
            <p:nvPr/>
          </p:nvSpPr>
          <p:spPr>
            <a:xfrm flipV="1">
              <a:off x="10897392" y="12473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8A9CD9A-3FED-4BD3-BE15-720D87D81878}"/>
                </a:ext>
              </a:extLst>
            </p:cNvPr>
            <p:cNvSpPr/>
            <p:nvPr/>
          </p:nvSpPr>
          <p:spPr>
            <a:xfrm flipV="1">
              <a:off x="11053247" y="124529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D1C1F266-78EE-4F8E-A1BC-8675A078652D}"/>
                </a:ext>
              </a:extLst>
            </p:cNvPr>
            <p:cNvSpPr/>
            <p:nvPr/>
          </p:nvSpPr>
          <p:spPr>
            <a:xfrm flipV="1">
              <a:off x="10974747" y="124008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25B234-40B8-47AB-842B-7E7EFC17E839}"/>
              </a:ext>
            </a:extLst>
          </p:cNvPr>
          <p:cNvSpPr txBox="1"/>
          <p:nvPr/>
        </p:nvSpPr>
        <p:spPr>
          <a:xfrm>
            <a:off x="613402" y="852946"/>
            <a:ext cx="109677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traditional workflow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DAF35438-5D22-4068-9537-1F6E952497AF}"/>
              </a:ext>
            </a:extLst>
          </p:cNvPr>
          <p:cNvSpPr txBox="1"/>
          <p:nvPr/>
        </p:nvSpPr>
        <p:spPr>
          <a:xfrm>
            <a:off x="7070003" y="76452"/>
            <a:ext cx="141737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computer-guided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64F3E-F5F2-4E8E-A9E5-706F258DE8D8}"/>
              </a:ext>
            </a:extLst>
          </p:cNvPr>
          <p:cNvGrpSpPr/>
          <p:nvPr/>
        </p:nvGrpSpPr>
        <p:grpSpPr>
          <a:xfrm>
            <a:off x="3085712" y="2754449"/>
            <a:ext cx="2341901" cy="1734813"/>
            <a:chOff x="4450212" y="1009719"/>
            <a:chExt cx="3122535" cy="231308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F6CA555F-AEA0-4C2D-B46B-5733B3C92B6C}"/>
                </a:ext>
              </a:extLst>
            </p:cNvPr>
            <p:cNvSpPr txBox="1"/>
            <p:nvPr/>
          </p:nvSpPr>
          <p:spPr>
            <a:xfrm>
              <a:off x="6038987" y="2553361"/>
              <a:ext cx="14170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aliphatic-soluble </a:t>
              </a:r>
            </a:p>
            <a:p>
              <a:pPr algn="ctr"/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Cr precursors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5AC9A0E-0E8D-44C7-BDB5-2A8227C26399}"/>
                </a:ext>
              </a:extLst>
            </p:cNvPr>
            <p:cNvSpPr txBox="1"/>
            <p:nvPr/>
          </p:nvSpPr>
          <p:spPr>
            <a:xfrm>
              <a:off x="4676445" y="2553361"/>
              <a:ext cx="10747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aliphatic-soluble ligands</a:t>
              </a:r>
            </a:p>
          </p:txBody>
        </p:sp>
        <p:graphicFrame>
          <p:nvGraphicFramePr>
            <p:cNvPr id="312" name="Object 311">
              <a:extLst>
                <a:ext uri="{FF2B5EF4-FFF2-40B4-BE49-F238E27FC236}">
                  <a16:creationId xmlns:a16="http://schemas.microsoft.com/office/drawing/2014/main" id="{29E919C4-22C3-4B5A-9893-797BAB5351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7156807"/>
                </p:ext>
              </p:extLst>
            </p:nvPr>
          </p:nvGraphicFramePr>
          <p:xfrm>
            <a:off x="4920481" y="1060068"/>
            <a:ext cx="2597151" cy="1564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8" imgW="1717279" imgH="1038736" progId="ChemDraw.Document.6.0">
                    <p:embed/>
                  </p:oleObj>
                </mc:Choice>
                <mc:Fallback>
                  <p:oleObj name="CS ChemDraw Drawing" r:id="rId18" imgW="1717279" imgH="1038736" progId="ChemDraw.Document.6.0">
                    <p:embed/>
                    <p:pic>
                      <p:nvPicPr>
                        <p:cNvPr id="312" name="Object 311">
                          <a:extLst>
                            <a:ext uri="{FF2B5EF4-FFF2-40B4-BE49-F238E27FC236}">
                              <a16:creationId xmlns:a16="http://schemas.microsoft.com/office/drawing/2014/main" id="{29E919C4-22C3-4B5A-9893-797BAB5351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920481" y="1060068"/>
                          <a:ext cx="2597151" cy="1564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41CE6E-EF0E-4B3D-A882-A94C90C0BB70}"/>
                </a:ext>
              </a:extLst>
            </p:cNvPr>
            <p:cNvSpPr/>
            <p:nvPr/>
          </p:nvSpPr>
          <p:spPr>
            <a:xfrm>
              <a:off x="4450212" y="1009719"/>
              <a:ext cx="3122535" cy="2299126"/>
            </a:xfrm>
            <a:prstGeom prst="roundRect">
              <a:avLst/>
            </a:prstGeom>
            <a:noFill/>
            <a:ln w="9525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2BD1D418-0AC4-4740-AF0A-476F428260E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27614" y="3616622"/>
            <a:ext cx="1298562" cy="41125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FA3E0A-CB16-4865-AB04-4C184810D786}"/>
              </a:ext>
            </a:extLst>
          </p:cNvPr>
          <p:cNvGrpSpPr/>
          <p:nvPr/>
        </p:nvGrpSpPr>
        <p:grpSpPr>
          <a:xfrm>
            <a:off x="2460464" y="667820"/>
            <a:ext cx="4265712" cy="1850044"/>
            <a:chOff x="3280618" y="3572565"/>
            <a:chExt cx="5687617" cy="2466725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45177229-C2EC-4EA3-99C3-ADC4B292B016}"/>
                </a:ext>
              </a:extLst>
            </p:cNvPr>
            <p:cNvSpPr txBox="1"/>
            <p:nvPr/>
          </p:nvSpPr>
          <p:spPr>
            <a:xfrm>
              <a:off x="4936926" y="5614095"/>
              <a:ext cx="200250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reaction mechanisms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F24BF6BC-48EA-4F4A-8C70-78ECB2B7A954}"/>
                </a:ext>
              </a:extLst>
            </p:cNvPr>
            <p:cNvGrpSpPr/>
            <p:nvPr/>
          </p:nvGrpSpPr>
          <p:grpSpPr>
            <a:xfrm>
              <a:off x="6642605" y="3572565"/>
              <a:ext cx="2325630" cy="2374390"/>
              <a:chOff x="4067357" y="3459163"/>
              <a:chExt cx="2325630" cy="2374390"/>
            </a:xfrm>
          </p:grpSpPr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39B02190-37DF-4D61-AC82-4625B58561AF}"/>
                  </a:ext>
                </a:extLst>
              </p:cNvPr>
              <p:cNvSpPr txBox="1"/>
              <p:nvPr/>
            </p:nvSpPr>
            <p:spPr>
              <a:xfrm>
                <a:off x="4629538" y="5494998"/>
                <a:ext cx="134570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steric models</a:t>
                </a:r>
                <a:endParaRPr lang="en-US" dirty="0">
                  <a:solidFill>
                    <a:schemeClr val="tx2"/>
                  </a:solidFill>
                  <a:latin typeface="+mn-lt"/>
                </a:endParaRPr>
              </a:p>
            </p:txBody>
          </p:sp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4F57C393-F80C-4D89-862E-CF603A4E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067357" y="3459163"/>
                <a:ext cx="2325630" cy="2325630"/>
              </a:xfrm>
              <a:prstGeom prst="rect">
                <a:avLst/>
              </a:prstGeom>
            </p:spPr>
          </p:pic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0A82535F-8539-4F11-A632-98F3B3A9634A}"/>
                </a:ext>
              </a:extLst>
            </p:cNvPr>
            <p:cNvGrpSpPr/>
            <p:nvPr/>
          </p:nvGrpSpPr>
          <p:grpSpPr>
            <a:xfrm>
              <a:off x="3280618" y="3939175"/>
              <a:ext cx="3468774" cy="2004597"/>
              <a:chOff x="2254486" y="3841271"/>
              <a:chExt cx="3468774" cy="2004597"/>
            </a:xfrm>
          </p:grpSpPr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BC05C770-50FB-453A-B019-830EC1E31D82}"/>
                  </a:ext>
                </a:extLst>
              </p:cNvPr>
              <p:cNvSpPr txBox="1"/>
              <p:nvPr/>
            </p:nvSpPr>
            <p:spPr>
              <a:xfrm>
                <a:off x="2254486" y="5507313"/>
                <a:ext cx="173409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ligand stability</a:t>
                </a:r>
                <a:endParaRPr lang="en-US" dirty="0">
                  <a:solidFill>
                    <a:schemeClr val="tx2"/>
                  </a:solidFill>
                  <a:latin typeface="+mn-lt"/>
                </a:endParaRPr>
              </a:p>
            </p:txBody>
          </p:sp>
          <p:graphicFrame>
            <p:nvGraphicFramePr>
              <p:cNvPr id="320" name="Object 319">
                <a:extLst>
                  <a:ext uri="{FF2B5EF4-FFF2-40B4-BE49-F238E27FC236}">
                    <a16:creationId xmlns:a16="http://schemas.microsoft.com/office/drawing/2014/main" id="{5A616519-A8CD-4F57-918B-C84927980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858186"/>
                  </p:ext>
                </p:extLst>
              </p:nvPr>
            </p:nvGraphicFramePr>
            <p:xfrm>
              <a:off x="4072325" y="3841271"/>
              <a:ext cx="1650935" cy="1723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21" imgW="979714" imgH="1021842" progId="ChemDraw.Document.6.0">
                      <p:embed/>
                    </p:oleObj>
                  </mc:Choice>
                  <mc:Fallback>
                    <p:oleObj name="CS ChemDraw Drawing" r:id="rId21" imgW="979714" imgH="1021842" progId="ChemDraw.Document.6.0">
                      <p:embed/>
                      <p:pic>
                        <p:nvPicPr>
                          <p:cNvPr id="320" name="Object 319">
                            <a:extLst>
                              <a:ext uri="{FF2B5EF4-FFF2-40B4-BE49-F238E27FC236}">
                                <a16:creationId xmlns:a16="http://schemas.microsoft.com/office/drawing/2014/main" id="{5A616519-A8CD-4F57-918B-C849279805A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072325" y="3841271"/>
                            <a:ext cx="1650935" cy="172318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F4D59369-969D-44AF-B6B8-54F372B357E4}"/>
                </a:ext>
              </a:extLst>
            </p:cNvPr>
            <p:cNvSpPr/>
            <p:nvPr/>
          </p:nvSpPr>
          <p:spPr>
            <a:xfrm>
              <a:off x="3347044" y="3740163"/>
              <a:ext cx="5478188" cy="2299127"/>
            </a:xfrm>
            <a:prstGeom prst="roundRect">
              <a:avLst/>
            </a:prstGeom>
            <a:noFill/>
            <a:ln w="9525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9C5CFBE-25F7-419E-8421-1791DEF2DBB0}"/>
              </a:ext>
            </a:extLst>
          </p:cNvPr>
          <p:cNvCxnSpPr>
            <a:cxnSpLocks/>
          </p:cNvCxnSpPr>
          <p:nvPr/>
        </p:nvCxnSpPr>
        <p:spPr>
          <a:xfrm flipH="1" flipV="1">
            <a:off x="6618923" y="1803448"/>
            <a:ext cx="197616" cy="92480"/>
          </a:xfrm>
          <a:prstGeom prst="line">
            <a:avLst/>
          </a:prstGeom>
          <a:ln w="12700" cmpd="sng">
            <a:solidFill>
              <a:schemeClr val="accent3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9A0649-09AF-4E8E-BC3B-225D35447F88}"/>
              </a:ext>
            </a:extLst>
          </p:cNvPr>
          <p:cNvSpPr/>
          <p:nvPr/>
        </p:nvSpPr>
        <p:spPr>
          <a:xfrm>
            <a:off x="30554" y="746910"/>
            <a:ext cx="2138209" cy="3873207"/>
          </a:xfrm>
          <a:prstGeom prst="rect">
            <a:avLst/>
          </a:prstGeom>
          <a:solidFill>
            <a:srgbClr val="FFFFFF">
              <a:alpha val="74902"/>
            </a:srgb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EBFD3454-E14B-4575-9509-683B9B403872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86F3172-0629-7DAA-0332-FC4E07DB4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518787"/>
              </p:ext>
            </p:extLst>
          </p:nvPr>
        </p:nvGraphicFramePr>
        <p:xfrm>
          <a:off x="2774298" y="890646"/>
          <a:ext cx="7302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729654" imgH="1290551" progId="ChemDraw.Document.6.0">
                  <p:embed/>
                </p:oleObj>
              </mc:Choice>
              <mc:Fallback>
                <p:oleObj name="CS ChemDraw Drawing" r:id="rId23" imgW="729654" imgH="1290551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86F3172-0629-7DAA-0332-FC4E07DB4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774298" y="890646"/>
                        <a:ext cx="730250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1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7.40741E-7 L -8.33333E-7 0.080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1.11022E-16 L -2.5E-6 0.1553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05556E-6 -2.46914E-7 L -0.00139 0.091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4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58333E-6 3.7037E-6 L 4.58333E-6 0.1300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path" presetSubtype="0" repeatCount="indefinite" ac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1.11111E-6 L 3.54167E-6 0.1300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17 0.00023 L 0.00117 0.00046 C 0.00234 0.00093 0.00364 0.00208 0.00494 0.00278 C 0.00573 0.00324 0.00664 0.00324 0.00742 0.00347 C 0.00794 0.0037 0.00833 0.00417 0.00885 0.0044 C 0.01054 0.00509 0.01211 0.00556 0.0138 0.00625 C 0.01445 0.00648 0.0151 0.00694 0.01575 0.00694 C 0.01914 0.00764 0.02252 0.00764 0.02591 0.00787 C 0.02669 0.0081 0.0276 0.00833 0.02838 0.0088 C 0.0289 0.00903 0.02929 0.01019 0.02981 0.01042 C 0.03073 0.01134 0.03177 0.01157 0.03268 0.01227 L 0.03567 0.01389 L 0.03711 0.01481 C 0.0388 0.01782 0.03763 0.0162 0.04101 0.01829 L 0.04244 0.01921 C 0.04297 0.01944 0.04349 0.01968 0.04388 0.02014 C 0.04479 0.0206 0.04557 0.0213 0.04635 0.02176 C 0.047 0.02222 0.04765 0.02222 0.0483 0.02269 C 0.04935 0.02315 0.05026 0.02384 0.0513 0.02431 L 0.05273 0.02523 C 0.05299 0.02569 0.05325 0.02662 0.05364 0.02685 C 0.05664 0.03056 0.05455 0.02685 0.05703 0.03032 C 0.05833 0.03218 0.05781 0.03264 0.0595 0.0338 C 0.06041 0.03472 0.06159 0.03472 0.0625 0.03565 C 0.06666 0.04051 0.06132 0.03472 0.06536 0.03819 C 0.06588 0.03866 0.06627 0.03935 0.06679 0.04005 C 0.0694 0.04699 0.06601 0.03843 0.06927 0.04421 C 0.06966 0.04491 0.06992 0.04606 0.07018 0.04699 C 0.07057 0.04745 0.07083 0.04815 0.07122 0.04861 C 0.07148 0.05023 0.07239 0.05208 0.07213 0.0537 C 0.072 0.05532 0.072 0.05671 0.07174 0.0581 C 0.06992 0.06505 0.07044 0.06134 0.06875 0.06505 C 0.06692 0.06921 0.06849 0.06597 0.06731 0.07037 C 0.06536 0.07708 0.06705 0.06898 0.06588 0.07546 C 0.06601 0.0787 0.06601 0.08194 0.06627 0.08495 C 0.0664 0.08588 0.06653 0.08681 0.06679 0.0875 C 0.06744 0.08912 0.06862 0.09028 0.06927 0.0919 C 0.07018 0.09444 0.07044 0.09491 0.07122 0.09792 C 0.07135 0.09884 0.07148 0.09977 0.07174 0.10046 C 0.07148 0.10579 0.07148 0.11088 0.07122 0.1162 C 0.07109 0.11782 0.0707 0.11968 0.0707 0.1213 C 0.0707 0.12477 0.07122 0.12824 0.07122 0.13171 C 0.07135 0.14583 0.07122 0.15995 0.07122 0.17431 " pathEditMode="relative" rAng="0" ptsTypes="AAAAAAAAAAAAAAAAAAAAAAAAAAAAAAAAAAAAAAAAAAA">
                                      <p:cBhvr>
                                        <p:cTn id="63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2.22222E-6 L 3.75E-6 0.1553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2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5E-6 2.59259E-6 L 2.5E-6 0.1553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65" grpId="0" animBg="1"/>
      <p:bldP spid="484" grpId="0" animBg="1"/>
      <p:bldP spid="484" grpId="1" animBg="1"/>
      <p:bldP spid="507" grpId="0" animBg="1"/>
      <p:bldP spid="507" grpId="1" animBg="1"/>
      <p:bldP spid="302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ramcoDefaultTheme_noFooter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amcoDefaultTheme_noFooter" id="{0E2FD51E-513A-4EC2-BD5F-A36306966BB1}" vid="{3F7E4FF4-7FCD-480B-83BF-5A0850AF5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AramcoDefaultTheme_noFooter</Template>
  <TotalTime>9849</TotalTime>
  <Words>2075</Words>
  <Application>Microsoft Office PowerPoint</Application>
  <PresentationFormat>On-screen Show (16:9)</PresentationFormat>
  <Paragraphs>376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Courier New</vt:lpstr>
      <vt:lpstr>Lucida Grande</vt:lpstr>
      <vt:lpstr>Trebuchet MS</vt:lpstr>
      <vt:lpstr>Wingdings</vt:lpstr>
      <vt:lpstr>AramcoDefaultTheme_noFooter</vt:lpstr>
      <vt:lpstr>CS ChemDraw Drawing</vt:lpstr>
      <vt:lpstr>think-cell Slide</vt:lpstr>
      <vt:lpstr>Rational Design of Molecular Catalysts for Selective Ethylene Tetramerization</vt:lpstr>
      <vt:lpstr>Boston Downstream Research Center</vt:lpstr>
      <vt:lpstr>PowerPoint Presentation</vt:lpstr>
      <vt:lpstr>Intro to Catalysis</vt:lpstr>
      <vt:lpstr>PowerPoint Presentation</vt:lpstr>
      <vt:lpstr>PowerPoint Presentation</vt:lpstr>
      <vt:lpstr>PowerPoint Presentation</vt:lpstr>
      <vt:lpstr>Ethylene Tetramerization Challenges</vt:lpstr>
      <vt:lpstr>Accelerating Catalyst Discovery with Digital Chemistry</vt:lpstr>
      <vt:lpstr>Accepted Mechanism Tested By Pressure Insensitivity</vt:lpstr>
      <vt:lpstr>Mechanism: Automated Conformer Analysis</vt:lpstr>
      <vt:lpstr>PowerPoint Presentation</vt:lpstr>
      <vt:lpstr>Mechanism: Rate-Limiting Steps</vt:lpstr>
      <vt:lpstr>Mechanism: 1-C8 vs 1-C6 Determining Steps</vt:lpstr>
      <vt:lpstr>Mechanism: PhCl facilitates 1-hexene release</vt:lpstr>
      <vt:lpstr>Designing Greater Aliphatic Solubility</vt:lpstr>
      <vt:lpstr>Initial Experiments with CrCl3(THF)3 and PhX co-solvent</vt:lpstr>
      <vt:lpstr>Initial Experiments with CrCl3(THF)3 and PhX co-solvent</vt:lpstr>
      <vt:lpstr>Switching to More Soluble Cr Precursor</vt:lpstr>
      <vt:lpstr>Screening Related Catalysts</vt:lpstr>
      <vt:lpstr>Summary of Ethylene Tetramerization</vt:lpstr>
      <vt:lpstr>Acknowledgements</vt:lpstr>
      <vt:lpstr>PowerPoint Presentation</vt:lpstr>
      <vt:lpstr>Ethylene Oligomerization Mechanisms</vt:lpstr>
      <vt:lpstr>       Ligand Bulk Correlates with Total LAO (1-C6 + 1-C8) wt%</vt:lpstr>
      <vt:lpstr>       Ligand Stability Correlates with Lower PE wt%</vt:lpstr>
      <vt:lpstr>Mechanism: Prior DFT Study </vt:lpstr>
      <vt:lpstr>XTBDFT Case Study: Ethylene Insertion Transition State</vt:lpstr>
      <vt:lpstr>PowerPoint Presentation</vt:lpstr>
      <vt:lpstr>1-Octene Price</vt:lpstr>
      <vt:lpstr>Computational: Calculating PNP stability against PPN isomerization</vt:lpstr>
      <vt:lpstr>“Buried Volume” to Evaluate Ligand Sterics</vt:lpstr>
      <vt:lpstr>“Buried Volume” to Evaluate Ligand Sterics</vt:lpstr>
      <vt:lpstr>Computational: First Detailed Reaction Mechanism of Full Sasol Ligand</vt:lpstr>
      <vt:lpstr>Reaction Temperature Optimization of AOT-SL-149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Chemistry Guided Development of Novel Ligands for Selective Ethylene Tetramerization</dc:title>
  <dc:creator>Lin, Sibo</dc:creator>
  <cp:lastModifiedBy>Lin, Sibo</cp:lastModifiedBy>
  <cp:revision>19</cp:revision>
  <dcterms:created xsi:type="dcterms:W3CDTF">2022-11-17T02:26:19Z</dcterms:created>
  <dcterms:modified xsi:type="dcterms:W3CDTF">2023-04-20T04:59:39Z</dcterms:modified>
</cp:coreProperties>
</file>